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147377621" r:id="rId2"/>
    <p:sldId id="2147471604" r:id="rId3"/>
    <p:sldId id="2147377559" r:id="rId4"/>
    <p:sldId id="2147377612" r:id="rId5"/>
    <p:sldId id="2147377609" r:id="rId6"/>
    <p:sldId id="2147471605" r:id="rId7"/>
    <p:sldId id="2147471599" r:id="rId8"/>
    <p:sldId id="2147471600" r:id="rId9"/>
    <p:sldId id="2147377611" r:id="rId10"/>
    <p:sldId id="2147471606" r:id="rId11"/>
    <p:sldId id="2147377595" r:id="rId12"/>
    <p:sldId id="2147377566" r:id="rId13"/>
    <p:sldId id="2147471581" r:id="rId14"/>
    <p:sldId id="2147377613" r:id="rId15"/>
    <p:sldId id="2147377575" r:id="rId16"/>
    <p:sldId id="2147377586" r:id="rId17"/>
    <p:sldId id="2147377502" r:id="rId18"/>
    <p:sldId id="2147377503" r:id="rId19"/>
    <p:sldId id="2147377614" r:id="rId20"/>
    <p:sldId id="2147377557" r:id="rId21"/>
    <p:sldId id="2147377618" r:id="rId22"/>
    <p:sldId id="2147374413" r:id="rId23"/>
    <p:sldId id="2147377615" r:id="rId24"/>
    <p:sldId id="2147471601" r:id="rId25"/>
    <p:sldId id="2147377483" r:id="rId26"/>
    <p:sldId id="2147377619" r:id="rId27"/>
    <p:sldId id="2147377509" r:id="rId28"/>
    <p:sldId id="2147377616" r:id="rId29"/>
    <p:sldId id="2147377567" r:id="rId30"/>
    <p:sldId id="2147377564" r:id="rId31"/>
    <p:sldId id="2147471595" r:id="rId32"/>
    <p:sldId id="2147471591" r:id="rId33"/>
    <p:sldId id="2147471590" r:id="rId34"/>
    <p:sldId id="2147377523" r:id="rId35"/>
    <p:sldId id="2147377521" r:id="rId36"/>
    <p:sldId id="2147377558" r:id="rId37"/>
    <p:sldId id="2147377585" r:id="rId38"/>
    <p:sldId id="2147377574"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A7E741-D3F6-4962-A298-C54CF68006F1}">
          <p14:sldIdLst>
            <p14:sldId id="2147377621"/>
            <p14:sldId id="2147471604"/>
            <p14:sldId id="2147377559"/>
            <p14:sldId id="2147377612"/>
            <p14:sldId id="2147377609"/>
            <p14:sldId id="2147471605"/>
            <p14:sldId id="2147471599"/>
            <p14:sldId id="2147471600"/>
            <p14:sldId id="2147377611"/>
            <p14:sldId id="2147471606"/>
            <p14:sldId id="2147377595"/>
            <p14:sldId id="2147377566"/>
            <p14:sldId id="2147471581"/>
            <p14:sldId id="2147377613"/>
            <p14:sldId id="2147377575"/>
            <p14:sldId id="2147377586"/>
            <p14:sldId id="2147377502"/>
            <p14:sldId id="2147377503"/>
            <p14:sldId id="2147377614"/>
            <p14:sldId id="2147377557"/>
            <p14:sldId id="2147377618"/>
            <p14:sldId id="2147374413"/>
            <p14:sldId id="2147377615"/>
            <p14:sldId id="2147471601"/>
            <p14:sldId id="2147377483"/>
            <p14:sldId id="2147377619"/>
            <p14:sldId id="2147377509"/>
            <p14:sldId id="2147377616"/>
            <p14:sldId id="2147377567"/>
            <p14:sldId id="2147377564"/>
          </p14:sldIdLst>
        </p14:section>
        <p14:section name="Alternatieven" id="{9A910BD9-DF6B-4F63-BD6D-C10CB873842B}">
          <p14:sldIdLst>
            <p14:sldId id="2147471595"/>
            <p14:sldId id="2147471591"/>
            <p14:sldId id="2147471590"/>
            <p14:sldId id="2147377523"/>
            <p14:sldId id="2147377521"/>
            <p14:sldId id="2147377558"/>
            <p14:sldId id="2147377585"/>
            <p14:sldId id="21473775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1DAC4-EB82-4525-84C1-9C27C2C7F8B9}" v="1" dt="2023-10-16T12:54:58.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557" autoAdjust="0"/>
  </p:normalViewPr>
  <p:slideViewPr>
    <p:cSldViewPr snapToGrid="0">
      <p:cViewPr>
        <p:scale>
          <a:sx n="70" d="100"/>
          <a:sy n="70" d="100"/>
        </p:scale>
        <p:origin x="428" y="-3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Elisabeth Siljee" userId="85896b38-adb3-4ca2-a363-7ff53490aff2" providerId="ADAL" clId="{D271DAC4-EB82-4525-84C1-9C27C2C7F8B9}"/>
    <pc:docChg chg="undo custSel delSld modSld modSection">
      <pc:chgData name="Jacqueline Elisabeth Siljee" userId="85896b38-adb3-4ca2-a363-7ff53490aff2" providerId="ADAL" clId="{D271DAC4-EB82-4525-84C1-9C27C2C7F8B9}" dt="2023-10-17T14:14:10.442" v="44" actId="207"/>
      <pc:docMkLst>
        <pc:docMk/>
      </pc:docMkLst>
      <pc:sldChg chg="modSp mod">
        <pc:chgData name="Jacqueline Elisabeth Siljee" userId="85896b38-adb3-4ca2-a363-7ff53490aff2" providerId="ADAL" clId="{D271DAC4-EB82-4525-84C1-9C27C2C7F8B9}" dt="2023-10-17T14:06:47.394" v="36"/>
        <pc:sldMkLst>
          <pc:docMk/>
          <pc:sldMk cId="1216856245" sldId="2147374413"/>
        </pc:sldMkLst>
        <pc:spChg chg="mod">
          <ac:chgData name="Jacqueline Elisabeth Siljee" userId="85896b38-adb3-4ca2-a363-7ff53490aff2" providerId="ADAL" clId="{D271DAC4-EB82-4525-84C1-9C27C2C7F8B9}" dt="2023-10-16T13:04:37.289" v="18" actId="20577"/>
          <ac:spMkLst>
            <pc:docMk/>
            <pc:sldMk cId="1216856245" sldId="2147374413"/>
            <ac:spMk id="7" creationId="{B7BF90F8-FB23-AB44-ACB5-BB78B7D85BD8}"/>
          </ac:spMkLst>
        </pc:spChg>
        <pc:spChg chg="mod">
          <ac:chgData name="Jacqueline Elisabeth Siljee" userId="85896b38-adb3-4ca2-a363-7ff53490aff2" providerId="ADAL" clId="{D271DAC4-EB82-4525-84C1-9C27C2C7F8B9}" dt="2023-10-17T14:06:47.394" v="36"/>
          <ac:spMkLst>
            <pc:docMk/>
            <pc:sldMk cId="1216856245" sldId="2147374413"/>
            <ac:spMk id="8" creationId="{C4449F83-D5F9-1784-51E2-93E8457F029A}"/>
          </ac:spMkLst>
        </pc:spChg>
        <pc:graphicFrameChg chg="modGraphic">
          <ac:chgData name="Jacqueline Elisabeth Siljee" userId="85896b38-adb3-4ca2-a363-7ff53490aff2" providerId="ADAL" clId="{D271DAC4-EB82-4525-84C1-9C27C2C7F8B9}" dt="2023-10-16T13:06:02.325" v="21" actId="20577"/>
          <ac:graphicFrameMkLst>
            <pc:docMk/>
            <pc:sldMk cId="1216856245" sldId="2147374413"/>
            <ac:graphicFrameMk id="10" creationId="{3EC84D39-44AB-B5BE-95E0-B5AA234FF7D5}"/>
          </ac:graphicFrameMkLst>
        </pc:graphicFrameChg>
      </pc:sldChg>
      <pc:sldChg chg="del">
        <pc:chgData name="Jacqueline Elisabeth Siljee" userId="85896b38-adb3-4ca2-a363-7ff53490aff2" providerId="ADAL" clId="{D271DAC4-EB82-4525-84C1-9C27C2C7F8B9}" dt="2023-10-17T14:04:23.750" v="23" actId="2696"/>
        <pc:sldMkLst>
          <pc:docMk/>
          <pc:sldMk cId="2143283393" sldId="2147377399"/>
        </pc:sldMkLst>
      </pc:sldChg>
      <pc:sldChg chg="del">
        <pc:chgData name="Jacqueline Elisabeth Siljee" userId="85896b38-adb3-4ca2-a363-7ff53490aff2" providerId="ADAL" clId="{D271DAC4-EB82-4525-84C1-9C27C2C7F8B9}" dt="2023-10-17T14:04:11.731" v="22" actId="2696"/>
        <pc:sldMkLst>
          <pc:docMk/>
          <pc:sldMk cId="65652095" sldId="2147377492"/>
        </pc:sldMkLst>
      </pc:sldChg>
      <pc:sldChg chg="modSp mod">
        <pc:chgData name="Jacqueline Elisabeth Siljee" userId="85896b38-adb3-4ca2-a363-7ff53490aff2" providerId="ADAL" clId="{D271DAC4-EB82-4525-84C1-9C27C2C7F8B9}" dt="2023-10-17T14:07:47.918" v="38"/>
        <pc:sldMkLst>
          <pc:docMk/>
          <pc:sldMk cId="171750356" sldId="2147377502"/>
        </pc:sldMkLst>
        <pc:spChg chg="mod">
          <ac:chgData name="Jacqueline Elisabeth Siljee" userId="85896b38-adb3-4ca2-a363-7ff53490aff2" providerId="ADAL" clId="{D271DAC4-EB82-4525-84C1-9C27C2C7F8B9}" dt="2023-10-17T14:07:47.918" v="38"/>
          <ac:spMkLst>
            <pc:docMk/>
            <pc:sldMk cId="171750356" sldId="2147377502"/>
            <ac:spMk id="31" creationId="{C5EBF5F3-3F9E-6BE4-DE1F-3B91C5DA7776}"/>
          </ac:spMkLst>
        </pc:spChg>
      </pc:sldChg>
      <pc:sldChg chg="modSp mod">
        <pc:chgData name="Jacqueline Elisabeth Siljee" userId="85896b38-adb3-4ca2-a363-7ff53490aff2" providerId="ADAL" clId="{D271DAC4-EB82-4525-84C1-9C27C2C7F8B9}" dt="2023-10-17T14:07:36.852" v="37"/>
        <pc:sldMkLst>
          <pc:docMk/>
          <pc:sldMk cId="521674666" sldId="2147377503"/>
        </pc:sldMkLst>
        <pc:spChg chg="mod">
          <ac:chgData name="Jacqueline Elisabeth Siljee" userId="85896b38-adb3-4ca2-a363-7ff53490aff2" providerId="ADAL" clId="{D271DAC4-EB82-4525-84C1-9C27C2C7F8B9}" dt="2023-10-17T14:07:36.852" v="37"/>
          <ac:spMkLst>
            <pc:docMk/>
            <pc:sldMk cId="521674666" sldId="2147377503"/>
            <ac:spMk id="27" creationId="{6FBC6D61-9E73-1D8E-B1AC-AC01480101E7}"/>
          </ac:spMkLst>
        </pc:spChg>
      </pc:sldChg>
      <pc:sldChg chg="modSp mod">
        <pc:chgData name="Jacqueline Elisabeth Siljee" userId="85896b38-adb3-4ca2-a363-7ff53490aff2" providerId="ADAL" clId="{D271DAC4-EB82-4525-84C1-9C27C2C7F8B9}" dt="2023-10-17T14:11:50.478" v="40"/>
        <pc:sldMkLst>
          <pc:docMk/>
          <pc:sldMk cId="2329001577" sldId="2147377575"/>
        </pc:sldMkLst>
        <pc:spChg chg="mod">
          <ac:chgData name="Jacqueline Elisabeth Siljee" userId="85896b38-adb3-4ca2-a363-7ff53490aff2" providerId="ADAL" clId="{D271DAC4-EB82-4525-84C1-9C27C2C7F8B9}" dt="2023-10-17T14:11:50.478" v="40"/>
          <ac:spMkLst>
            <pc:docMk/>
            <pc:sldMk cId="2329001577" sldId="2147377575"/>
            <ac:spMk id="18" creationId="{106D8655-D0EC-9A78-A549-17D16FC3E56D}"/>
          </ac:spMkLst>
        </pc:spChg>
      </pc:sldChg>
      <pc:sldChg chg="modSp mod">
        <pc:chgData name="Jacqueline Elisabeth Siljee" userId="85896b38-adb3-4ca2-a363-7ff53490aff2" providerId="ADAL" clId="{D271DAC4-EB82-4525-84C1-9C27C2C7F8B9}" dt="2023-10-17T14:07:56.205" v="39"/>
        <pc:sldMkLst>
          <pc:docMk/>
          <pc:sldMk cId="3904003936" sldId="2147377586"/>
        </pc:sldMkLst>
        <pc:spChg chg="mod">
          <ac:chgData name="Jacqueline Elisabeth Siljee" userId="85896b38-adb3-4ca2-a363-7ff53490aff2" providerId="ADAL" clId="{D271DAC4-EB82-4525-84C1-9C27C2C7F8B9}" dt="2023-10-17T14:07:56.205" v="39"/>
          <ac:spMkLst>
            <pc:docMk/>
            <pc:sldMk cId="3904003936" sldId="2147377586"/>
            <ac:spMk id="16" creationId="{072FA94D-0E7C-F623-56A5-25EA734E7B75}"/>
          </ac:spMkLst>
        </pc:spChg>
      </pc:sldChg>
      <pc:sldChg chg="addSp delSp modSp mod">
        <pc:chgData name="Jacqueline Elisabeth Siljee" userId="85896b38-adb3-4ca2-a363-7ff53490aff2" providerId="ADAL" clId="{D271DAC4-EB82-4525-84C1-9C27C2C7F8B9}" dt="2023-10-17T14:14:10.442" v="44" actId="207"/>
        <pc:sldMkLst>
          <pc:docMk/>
          <pc:sldMk cId="3136836934" sldId="2147377618"/>
        </pc:sldMkLst>
        <pc:spChg chg="del mod">
          <ac:chgData name="Jacqueline Elisabeth Siljee" userId="85896b38-adb3-4ca2-a363-7ff53490aff2" providerId="ADAL" clId="{D271DAC4-EB82-4525-84C1-9C27C2C7F8B9}" dt="2023-10-16T13:00:28.405" v="17" actId="478"/>
          <ac:spMkLst>
            <pc:docMk/>
            <pc:sldMk cId="3136836934" sldId="2147377618"/>
            <ac:spMk id="3" creationId="{3172E02E-3524-5DD6-D044-B267571D277B}"/>
          </ac:spMkLst>
        </pc:spChg>
        <pc:spChg chg="del mod">
          <ac:chgData name="Jacqueline Elisabeth Siljee" userId="85896b38-adb3-4ca2-a363-7ff53490aff2" providerId="ADAL" clId="{D271DAC4-EB82-4525-84C1-9C27C2C7F8B9}" dt="2023-10-16T12:57:00.871" v="15" actId="478"/>
          <ac:spMkLst>
            <pc:docMk/>
            <pc:sldMk cId="3136836934" sldId="2147377618"/>
            <ac:spMk id="5" creationId="{95977352-5E8A-2CFC-727C-22859CBDE084}"/>
          </ac:spMkLst>
        </pc:spChg>
        <pc:spChg chg="mod">
          <ac:chgData name="Jacqueline Elisabeth Siljee" userId="85896b38-adb3-4ca2-a363-7ff53490aff2" providerId="ADAL" clId="{D271DAC4-EB82-4525-84C1-9C27C2C7F8B9}" dt="2023-10-17T14:14:10.442" v="44" actId="207"/>
          <ac:spMkLst>
            <pc:docMk/>
            <pc:sldMk cId="3136836934" sldId="2147377618"/>
            <ac:spMk id="11" creationId="{8579B6FF-61B0-9445-1960-FDB3554E7176}"/>
          </ac:spMkLst>
        </pc:spChg>
        <pc:spChg chg="del mod">
          <ac:chgData name="Jacqueline Elisabeth Siljee" userId="85896b38-adb3-4ca2-a363-7ff53490aff2" providerId="ADAL" clId="{D271DAC4-EB82-4525-84C1-9C27C2C7F8B9}" dt="2023-10-16T12:56:36.778" v="12" actId="478"/>
          <ac:spMkLst>
            <pc:docMk/>
            <pc:sldMk cId="3136836934" sldId="2147377618"/>
            <ac:spMk id="24" creationId="{0BDCD2C0-3922-8D71-2312-24CC09F5B862}"/>
          </ac:spMkLst>
        </pc:spChg>
        <pc:picChg chg="add mod ord">
          <ac:chgData name="Jacqueline Elisabeth Siljee" userId="85896b38-adb3-4ca2-a363-7ff53490aff2" providerId="ADAL" clId="{D271DAC4-EB82-4525-84C1-9C27C2C7F8B9}" dt="2023-10-16T12:56:55.630" v="14" actId="1076"/>
          <ac:picMkLst>
            <pc:docMk/>
            <pc:sldMk cId="3136836934" sldId="2147377618"/>
            <ac:picMk id="9" creationId="{DAA5E0CB-F68C-3BA5-34B0-BB16B767F088}"/>
          </ac:picMkLst>
        </pc:picChg>
        <pc:picChg chg="del">
          <ac:chgData name="Jacqueline Elisabeth Siljee" userId="85896b38-adb3-4ca2-a363-7ff53490aff2" providerId="ADAL" clId="{D271DAC4-EB82-4525-84C1-9C27C2C7F8B9}" dt="2023-10-16T12:55:10.113" v="3" actId="478"/>
          <ac:picMkLst>
            <pc:docMk/>
            <pc:sldMk cId="3136836934" sldId="2147377618"/>
            <ac:picMk id="10" creationId="{6EEC122D-4F27-C168-BE61-5B83B68EACDD}"/>
          </ac:picMkLst>
        </pc:picChg>
      </pc:sldChg>
      <pc:sldChg chg="modSp mod">
        <pc:chgData name="Jacqueline Elisabeth Siljee" userId="85896b38-adb3-4ca2-a363-7ff53490aff2" providerId="ADAL" clId="{D271DAC4-EB82-4525-84C1-9C27C2C7F8B9}" dt="2023-10-17T14:04:34.156" v="31" actId="20577"/>
        <pc:sldMkLst>
          <pc:docMk/>
          <pc:sldMk cId="4041506052" sldId="2147377619"/>
        </pc:sldMkLst>
        <pc:spChg chg="mod">
          <ac:chgData name="Jacqueline Elisabeth Siljee" userId="85896b38-adb3-4ca2-a363-7ff53490aff2" providerId="ADAL" clId="{D271DAC4-EB82-4525-84C1-9C27C2C7F8B9}" dt="2023-10-17T14:04:34.156" v="31" actId="20577"/>
          <ac:spMkLst>
            <pc:docMk/>
            <pc:sldMk cId="4041506052" sldId="2147377619"/>
            <ac:spMk id="6" creationId="{2EA2E370-1E72-F97A-3E2F-AA77CFA57800}"/>
          </ac:spMkLst>
        </pc:spChg>
      </pc:sldChg>
      <pc:sldChg chg="modSp mod">
        <pc:chgData name="Jacqueline Elisabeth Siljee" userId="85896b38-adb3-4ca2-a363-7ff53490aff2" providerId="ADAL" clId="{D271DAC4-EB82-4525-84C1-9C27C2C7F8B9}" dt="2023-10-17T14:06:06.017" v="34"/>
        <pc:sldMkLst>
          <pc:docMk/>
          <pc:sldMk cId="3210685123" sldId="2147471590"/>
        </pc:sldMkLst>
        <pc:spChg chg="mod">
          <ac:chgData name="Jacqueline Elisabeth Siljee" userId="85896b38-adb3-4ca2-a363-7ff53490aff2" providerId="ADAL" clId="{D271DAC4-EB82-4525-84C1-9C27C2C7F8B9}" dt="2023-10-17T14:06:06.017" v="34"/>
          <ac:spMkLst>
            <pc:docMk/>
            <pc:sldMk cId="3210685123" sldId="2147471590"/>
            <ac:spMk id="2" creationId="{654EA389-6E02-B071-2162-5A7980F94AED}"/>
          </ac:spMkLst>
        </pc:spChg>
      </pc:sldChg>
      <pc:sldChg chg="modSp mod">
        <pc:chgData name="Jacqueline Elisabeth Siljee" userId="85896b38-adb3-4ca2-a363-7ff53490aff2" providerId="ADAL" clId="{D271DAC4-EB82-4525-84C1-9C27C2C7F8B9}" dt="2023-10-17T14:06:27.728" v="35"/>
        <pc:sldMkLst>
          <pc:docMk/>
          <pc:sldMk cId="2149753874" sldId="2147471591"/>
        </pc:sldMkLst>
        <pc:spChg chg="mod">
          <ac:chgData name="Jacqueline Elisabeth Siljee" userId="85896b38-adb3-4ca2-a363-7ff53490aff2" providerId="ADAL" clId="{D271DAC4-EB82-4525-84C1-9C27C2C7F8B9}" dt="2023-10-17T14:06:27.728" v="35"/>
          <ac:spMkLst>
            <pc:docMk/>
            <pc:sldMk cId="2149753874" sldId="2147471591"/>
            <ac:spMk id="5" creationId="{5499C55C-8761-5487-00F4-6C40CB9D7C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8410F-8600-4187-B124-A4D5DA74E5E1}" type="datetimeFigureOut">
              <a:rPr lang="nl-NL" smtClean="0"/>
              <a:t>17-10-2023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E688F-F616-4257-B356-CECFBBF08EC2}" type="slidenum">
              <a:rPr lang="nl-NL" smtClean="0"/>
              <a:t>‹#›</a:t>
            </a:fld>
            <a:endParaRPr lang="nl-NL"/>
          </a:p>
        </p:txBody>
      </p:sp>
    </p:spTree>
    <p:extLst>
      <p:ext uri="{BB962C8B-B14F-4D97-AF65-F5344CB8AC3E}">
        <p14:creationId xmlns:p14="http://schemas.microsoft.com/office/powerpoint/2010/main" val="259032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34FD0-4C39-874E-921F-1E788341A9DE}" type="slidenum">
              <a:rPr kumimoji="0" lang="en-US" sz="9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114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86D34FD0-4C39-874E-921F-1E788341A9DE}" type="slidenum">
              <a:rPr lang="en-US" smtClean="0"/>
              <a:pPr/>
              <a:t>11</a:t>
            </a:fld>
            <a:endParaRPr lang="en-US"/>
          </a:p>
        </p:txBody>
      </p:sp>
      <p:sp>
        <p:nvSpPr>
          <p:cNvPr id="7" name="Slide Image Placeholder 6">
            <a:extLst>
              <a:ext uri="{FF2B5EF4-FFF2-40B4-BE49-F238E27FC236}">
                <a16:creationId xmlns:a16="http://schemas.microsoft.com/office/drawing/2014/main" id="{390C4BA4-2270-AC4A-092C-889AD4655A38}"/>
              </a:ext>
            </a:extLst>
          </p:cNvPr>
          <p:cNvSpPr>
            <a:spLocks noGrp="1" noRot="1" noChangeAspect="1"/>
          </p:cNvSpPr>
          <p:nvPr>
            <p:ph type="sldImg"/>
          </p:nvPr>
        </p:nvSpPr>
        <p:spPr>
          <a:xfrm>
            <a:off x="685800" y="546100"/>
            <a:ext cx="5486400" cy="3086100"/>
          </a:xfrm>
        </p:spPr>
      </p:sp>
    </p:spTree>
    <p:extLst>
      <p:ext uri="{BB962C8B-B14F-4D97-AF65-F5344CB8AC3E}">
        <p14:creationId xmlns:p14="http://schemas.microsoft.com/office/powerpoint/2010/main" val="354389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86D34FD0-4C39-874E-921F-1E788341A9DE}" type="slidenum">
              <a:rPr lang="en-US" smtClean="0"/>
              <a:t>12</a:t>
            </a:fld>
            <a:endParaRPr lang="en-US"/>
          </a:p>
        </p:txBody>
      </p:sp>
    </p:spTree>
    <p:extLst>
      <p:ext uri="{BB962C8B-B14F-4D97-AF65-F5344CB8AC3E}">
        <p14:creationId xmlns:p14="http://schemas.microsoft.com/office/powerpoint/2010/main" val="281386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a:ea typeface="+mn-ea"/>
                <a:cs typeface="+mn-cs"/>
              </a:rPr>
              <a:t>16</a:t>
            </a:r>
          </a:p>
        </p:txBody>
      </p:sp>
      <p:sp>
        <p:nvSpPr>
          <p:cNvPr id="7" name="Slide Image Placeholder 6">
            <a:extLst>
              <a:ext uri="{FF2B5EF4-FFF2-40B4-BE49-F238E27FC236}">
                <a16:creationId xmlns:a16="http://schemas.microsoft.com/office/drawing/2014/main" id="{5AE2026B-BB7F-CB17-848E-3145826ED2E7}"/>
              </a:ext>
            </a:extLst>
          </p:cNvPr>
          <p:cNvSpPr>
            <a:spLocks noGrp="1" noRot="1" noChangeAspect="1"/>
          </p:cNvSpPr>
          <p:nvPr>
            <p:ph type="sldImg"/>
          </p:nvPr>
        </p:nvSpPr>
        <p:spPr/>
      </p:sp>
    </p:spTree>
    <p:extLst>
      <p:ext uri="{BB962C8B-B14F-4D97-AF65-F5344CB8AC3E}">
        <p14:creationId xmlns:p14="http://schemas.microsoft.com/office/powerpoint/2010/main" val="330693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fld id="{E5DDE694-B15A-49B1-B21C-5F8F7D8359ED}" type="slidenum">
              <a:rPr lang="en-US" smtClean="0"/>
              <a:pPr/>
              <a:t>14</a:t>
            </a:fld>
            <a:endParaRPr lang="en-US"/>
          </a:p>
        </p:txBody>
      </p:sp>
    </p:spTree>
    <p:extLst>
      <p:ext uri="{BB962C8B-B14F-4D97-AF65-F5344CB8AC3E}">
        <p14:creationId xmlns:p14="http://schemas.microsoft.com/office/powerpoint/2010/main" val="2532610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86D34FD0-4C39-874E-921F-1E788341A9DE}" type="slidenum">
              <a:rPr lang="en-US" smtClean="0"/>
              <a:pPr/>
              <a:t>15</a:t>
            </a:fld>
            <a:endParaRPr lang="en-US"/>
          </a:p>
        </p:txBody>
      </p:sp>
      <p:sp>
        <p:nvSpPr>
          <p:cNvPr id="8" name="Slide Image Placeholder 7">
            <a:extLst>
              <a:ext uri="{FF2B5EF4-FFF2-40B4-BE49-F238E27FC236}">
                <a16:creationId xmlns:a16="http://schemas.microsoft.com/office/drawing/2014/main" id="{2D84A0EA-CDE8-83FD-5DB7-48EAEF3BAE24}"/>
              </a:ext>
            </a:extLst>
          </p:cNvPr>
          <p:cNvSpPr>
            <a:spLocks noGrp="1" noRot="1" noChangeAspect="1"/>
          </p:cNvSpPr>
          <p:nvPr>
            <p:ph type="sldImg"/>
          </p:nvPr>
        </p:nvSpPr>
        <p:spPr/>
      </p:sp>
    </p:spTree>
    <p:extLst>
      <p:ext uri="{BB962C8B-B14F-4D97-AF65-F5344CB8AC3E}">
        <p14:creationId xmlns:p14="http://schemas.microsoft.com/office/powerpoint/2010/main" val="324305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86D34FD0-4C39-874E-921F-1E788341A9DE}" type="slidenum">
              <a:rPr lang="en-US" smtClean="0"/>
              <a:pPr/>
              <a:t>16</a:t>
            </a:fld>
            <a:endParaRPr lang="en-US"/>
          </a:p>
        </p:txBody>
      </p:sp>
      <p:sp>
        <p:nvSpPr>
          <p:cNvPr id="8" name="Slide Image Placeholder 7">
            <a:extLst>
              <a:ext uri="{FF2B5EF4-FFF2-40B4-BE49-F238E27FC236}">
                <a16:creationId xmlns:a16="http://schemas.microsoft.com/office/drawing/2014/main" id="{DC8395C4-FC50-DBE3-CB92-9FC3E90EDF45}"/>
              </a:ext>
            </a:extLst>
          </p:cNvPr>
          <p:cNvSpPr>
            <a:spLocks noGrp="1" noRot="1" noChangeAspect="1"/>
          </p:cNvSpPr>
          <p:nvPr>
            <p:ph type="sldImg"/>
          </p:nvPr>
        </p:nvSpPr>
        <p:spPr/>
      </p:sp>
    </p:spTree>
    <p:extLst>
      <p:ext uri="{BB962C8B-B14F-4D97-AF65-F5344CB8AC3E}">
        <p14:creationId xmlns:p14="http://schemas.microsoft.com/office/powerpoint/2010/main" val="249114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23</a:t>
            </a:r>
          </a:p>
        </p:txBody>
      </p:sp>
      <p:sp>
        <p:nvSpPr>
          <p:cNvPr id="8" name="Slide Image Placeholder 7">
            <a:extLst>
              <a:ext uri="{FF2B5EF4-FFF2-40B4-BE49-F238E27FC236}">
                <a16:creationId xmlns:a16="http://schemas.microsoft.com/office/drawing/2014/main" id="{69D902A4-F71C-56C7-1A4C-F6E14A3256C9}"/>
              </a:ext>
            </a:extLst>
          </p:cNvPr>
          <p:cNvSpPr>
            <a:spLocks noGrp="1" noRot="1" noChangeAspect="1"/>
          </p:cNvSpPr>
          <p:nvPr>
            <p:ph type="sldImg"/>
          </p:nvPr>
        </p:nvSpPr>
        <p:spPr/>
      </p:sp>
    </p:spTree>
    <p:extLst>
      <p:ext uri="{BB962C8B-B14F-4D97-AF65-F5344CB8AC3E}">
        <p14:creationId xmlns:p14="http://schemas.microsoft.com/office/powerpoint/2010/main" val="86644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24</a:t>
            </a:r>
          </a:p>
        </p:txBody>
      </p:sp>
      <p:sp>
        <p:nvSpPr>
          <p:cNvPr id="8" name="Slide Image Placeholder 7">
            <a:extLst>
              <a:ext uri="{FF2B5EF4-FFF2-40B4-BE49-F238E27FC236}">
                <a16:creationId xmlns:a16="http://schemas.microsoft.com/office/drawing/2014/main" id="{3D022FD4-BF38-F3E3-1055-4B29BE09D29E}"/>
              </a:ext>
            </a:extLst>
          </p:cNvPr>
          <p:cNvSpPr>
            <a:spLocks noGrp="1" noRot="1" noChangeAspect="1"/>
          </p:cNvSpPr>
          <p:nvPr>
            <p:ph type="sldImg"/>
          </p:nvPr>
        </p:nvSpPr>
        <p:spPr/>
      </p:sp>
    </p:spTree>
    <p:extLst>
      <p:ext uri="{BB962C8B-B14F-4D97-AF65-F5344CB8AC3E}">
        <p14:creationId xmlns:p14="http://schemas.microsoft.com/office/powerpoint/2010/main" val="2208894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r>
              <a:rPr lang="en-US"/>
              <a:t>25</a:t>
            </a:r>
          </a:p>
        </p:txBody>
      </p:sp>
    </p:spTree>
    <p:extLst>
      <p:ext uri="{BB962C8B-B14F-4D97-AF65-F5344CB8AC3E}">
        <p14:creationId xmlns:p14="http://schemas.microsoft.com/office/powerpoint/2010/main" val="168990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lvl="0"/>
            <a:r>
              <a:rPr lang="en-US" noProof="0"/>
              <a:t>26</a:t>
            </a:r>
          </a:p>
        </p:txBody>
      </p:sp>
      <p:sp>
        <p:nvSpPr>
          <p:cNvPr id="8" name="Slide Image Placeholder 7">
            <a:extLst>
              <a:ext uri="{FF2B5EF4-FFF2-40B4-BE49-F238E27FC236}">
                <a16:creationId xmlns:a16="http://schemas.microsoft.com/office/drawing/2014/main" id="{DD12D3D4-9CF3-FFB6-4110-4F0C51096B0A}"/>
              </a:ext>
            </a:extLst>
          </p:cNvPr>
          <p:cNvSpPr>
            <a:spLocks noGrp="1" noRot="1" noChangeAspect="1"/>
          </p:cNvSpPr>
          <p:nvPr>
            <p:ph type="sldImg"/>
          </p:nvPr>
        </p:nvSpPr>
        <p:spPr/>
      </p:sp>
    </p:spTree>
    <p:extLst>
      <p:ext uri="{BB962C8B-B14F-4D97-AF65-F5344CB8AC3E}">
        <p14:creationId xmlns:p14="http://schemas.microsoft.com/office/powerpoint/2010/main" val="401857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b="1" dirty="0"/>
              <a:t>Toelichting</a:t>
            </a:r>
            <a:r>
              <a:rPr lang="nl-NL" dirty="0"/>
              <a:t> Op grond van de regels inzake geneesmiddelenreclame (Geneesmiddelenwet: Beleidsregels gunstbetoon en de CGR Gedragscode: Uitwerking Normen Gunstbetoon) dient een arts of onderzoeker die optreedt als spreker tijdens een nascholingsbijeenkomst, transparant te zijn over zijn/haar belangen met de industrie. De Inspectie voor de Gezondheidszorg (IGZ) heeft in haar onderzoek naar het nalevingsniveau van de reclameregels bij nascholing van medisch specialisten(november 2012) geconstateerd dat sprekers de verplichting om banden met de industrie voorafgaand aan de presentatie openbaar te maken, onvoldoende naleven. De IGZ heeft aangekondigd actief te zullen toezien op de bekendmaking van banden tussen sprekers en de farmaceutische bedrijven. </a:t>
            </a:r>
          </a:p>
          <a:p>
            <a:pPr marL="0" indent="0">
              <a:buNone/>
            </a:pPr>
            <a:r>
              <a:rPr lang="nl-NL" dirty="0"/>
              <a:t>Om artsen en onderzoekers die spreken tijdens een nascholing te helpen bij de naleving van de verplichting om banden transparant te maken, hebben de KNMG en de CGR dit format voor een disclosure sheet ontwikkeld en afgestemd met de IGZ. Het format sluit aan bij bestaande verplichtingen inzake het openbaren van (financiële) banden met de industrie, zoals de Code ter voorkoming van oneigenlijke beïnvloeding door belangenverstrengeling van de KNAW/KNMG (hierna KNAW Belangen Code), de Gedragsregels openbaarmaking financiële relaties van de CGR (hierna: CGR-transparantieregels) en de openbaarmaking van klinische studies in het Nederlandse trial register. Ook is gekeken naar het format dat is ontwikkeld door de European Union of Medical Specialists (UEMS). </a:t>
            </a:r>
          </a:p>
          <a:p>
            <a:pPr marL="0" indent="0">
              <a:buNone/>
            </a:pPr>
            <a:r>
              <a:rPr lang="nl-NL" dirty="0"/>
              <a:t>Sprekers worden geacht een disclosure sheet volgens dit format (desgewenst in eigen opmaak) te tonen voordat zij aan de inhoudelijke presentatie beginnen. Het publiek dient in staat te zijn van de inhoud van het disclosure sheet kennis te nemen. De disclosure sheet zal ook deel moeten uitmaken van handouts van de presentatie. </a:t>
            </a:r>
          </a:p>
          <a:p>
            <a:pPr marL="0" indent="0">
              <a:buNone/>
            </a:pPr>
            <a:r>
              <a:rPr lang="nl-NL" b="1" dirty="0"/>
              <a:t>Hieronder volgt een toelichting op de verschillende velden van het disclosure sheet. </a:t>
            </a:r>
          </a:p>
          <a:p>
            <a:pPr marL="228600" indent="-228600">
              <a:buAutoNum type="arabicPeriod"/>
            </a:pPr>
            <a:r>
              <a:rPr lang="nl-NL" b="1" dirty="0"/>
              <a:t>Voor de bijeenkomst mogelijk relevante relaties </a:t>
            </a:r>
            <a:r>
              <a:rPr lang="nl-NL" dirty="0"/>
              <a:t>Het gaat met name om relaties met bedrijven, zoals uit de farmaceutische industrie, de biotechnologische industrie, de medische hulpmiddelen industrie en de (medische) voedingsmiddelen industrie, maar in voorkomende gevallen bijvoorbeeld ook zorgverzekeraars. Dit zijn de relaties die eveneens relevant worden geacht voor registratie in het Nederlands Trial Register. Bijdragen van overheden en non-profit organisaties (fondsen) vallen hier niet onder. </a:t>
            </a:r>
          </a:p>
          <a:p>
            <a:pPr marL="228600" indent="-228600">
              <a:buAutoNum type="arabicPeriod"/>
            </a:pPr>
            <a:r>
              <a:rPr lang="nl-NL" b="1" dirty="0"/>
              <a:t>Sponsoring of onderzoeksgeld </a:t>
            </a:r>
            <a:r>
              <a:rPr lang="nl-NL" dirty="0"/>
              <a:t>In de KNAW Belangen Code wordt het volgende aangegeven: “Extern gefinancierd onderzoek kan belangenverstrengeling in de hand werken. Op veel terreinen zijn niet of nauwelijks publieke geldmiddelen beschikbaar (zoals financiering door universiteiten of NWO) en is alleen via contractresearch onderzoek mogelijk. Hierbij wordt het onderzoek gefinancierd door overheid of industrie en wordt de onderzoeksvraag meestal zeer nauwkeurig afgebakend. Het initiatief voor contractonderzoek kan zowel van een universiteit als van een financier uitgaan, maar de universiteiten staan garant voor een onafhankelijke uitvoering (inclusief publicatievrijheid voor de onderzoekers en volledige verantwoording van de financieringsbronnen). Universiteiten hebben voor dit soort onderzoek standaardcontracten ontwikkeld en de KNAW heeft een gedragscode opgesteld (vastgelegd in het advies ‘Wetenschap op bestelling’ uit 2005). Toch bestaat de mogelijkheid dat een dergelijke relatie een wetenschapper meer ontvankelijk maakt voor de belangen van de financier van het onderzoek. Daarom moet altijd het risico in het oog gehouden worden dat deze vorm van afhankelijkheid een wetenschapper kwetsbaar kan maken voor belangenverstrengeling.” Indien de arts of onderzoeker betrokken is geweest (of nog is) bij een onderzoek of project dat is (mede)gefinancierd door een of meer bedrijven (zie hierboven onder punt 1), dan wordt hij geacht dit te melden in het disclosure sheet. Het gaat om bijdragen van </a:t>
            </a:r>
            <a:r>
              <a:rPr lang="nl-NL" b="1" dirty="0"/>
              <a:t>meer dan € 500 (per bedrijf, cumulatief per jaar) die in de afgelopen 4 jaar zijn gedaan</a:t>
            </a:r>
            <a:r>
              <a:rPr lang="nl-NL" dirty="0"/>
              <a:t>. Het betreffen veelal gegevens die openbaar worden gemaakt via het Nederlandse Trial Register of het Transparantieregister Zorg. </a:t>
            </a:r>
          </a:p>
          <a:p>
            <a:pPr marL="228600" indent="-228600">
              <a:buAutoNum type="arabicPeriod"/>
            </a:pPr>
            <a:r>
              <a:rPr lang="nl-NL" b="1" dirty="0"/>
              <a:t>Honorarium of andere (financiële) vergoeding</a:t>
            </a:r>
            <a:r>
              <a:rPr lang="nl-NL" dirty="0"/>
              <a:t> In de KNAW Belangen Code wordt het volgende aangegeven: “Persoonlijke financiële belangen vormen de meest voor de hand liggende oorzaak van belangenverstrengeling. Hierbij kan gedacht worden aan een lid van een adviescommissie die in dienst is bij een bedrijf dat opereert op het gebied waar het advies zich op richt […]. Ook is het voorstelbaar dat een deskundige persoonlijke financiële belangen heeft bij een advies in verband met een adviseurschap in het bedrijfsleven of bij een belangenorganisatie.” Indien de arts of onderzoeker (op basis van bijvoorbeeld een opdrachtovereenkomst of in loondienst) diensten (heeft) verricht ten behoeve van een of meer bedrijven (zie hierboven punt 1), dient hij/zij dat te melden wanneer het honorarium een waarde vertegenwoordigt van </a:t>
            </a:r>
            <a:r>
              <a:rPr lang="nl-NL" b="1" dirty="0"/>
              <a:t>meer dan € 500 (per bedrijf, cumulatief per jaar) en dit binnen een tijdvak van 4 jaar voorafgaand aan de datum van de presentatie </a:t>
            </a:r>
            <a:r>
              <a:rPr lang="nl-NL" dirty="0"/>
              <a:t>heeft plaatsgevonden. Het kan hierbij bijvoorbeeld gaan om consultancy diensten (zoals in een adviesraad van het bedrijf), het in opdracht schrijven van een artikel of het houden van een presentatie. Het is niet bepalend dat de arts of onderzoeker zelf begunstigde is van het honorarium. De relatie dient ook te worden vermeld als het honorarium niet rechtstreeks aan de arts of onderzoeker is voldaan, maar is toegekend aan een andere rechtspersoon (bijvoorbeeld aan een werkvennootschap van de arts of onderzoeker, een (onderzoeks)stichting, een zorginstelling/ziekenhuis of een organisatie- of sprekersbureau). De betrokken gegevens zullen over het algemeen zijn opgenomen in het Transparantieregister Zorg. </a:t>
            </a:r>
          </a:p>
          <a:p>
            <a:pPr marL="228600" indent="-228600">
              <a:buAutoNum type="arabicPeriod"/>
            </a:pPr>
            <a:r>
              <a:rPr lang="nl-NL" b="1" dirty="0"/>
              <a:t>Aandeelhouder</a:t>
            </a:r>
            <a:r>
              <a:rPr lang="nl-NL" dirty="0"/>
              <a:t> Ook het bezit van aandelen of opties bij een bedrijf kan wijzen op een persoonlijk financieel belang dat een oorzaak kan vormen voor belangenverstrengeling. Daarover dient openheid te worden gegeven. Het dient hierbij wel te gaan om een aanmerkelijk belang in een bedrijf. Daarvan is sprake indien de betrokken arts of onderzoeker </a:t>
            </a:r>
            <a:r>
              <a:rPr lang="nl-NL" b="1" dirty="0"/>
              <a:t>5% of meer van de aandelen in het bedrijf heeft (waarbij de aandelen van zijn/haar partner meetellen)</a:t>
            </a:r>
            <a:r>
              <a:rPr lang="nl-NL" dirty="0"/>
              <a:t>. Hiervan is ook sprake indien de arts of onderzoeker dit belang heeft via een andere rechtspersoon. Hierbij wordt aangesloten bij de definitie uit belastingrecht. </a:t>
            </a:r>
          </a:p>
          <a:p>
            <a:pPr marL="228600" indent="-228600">
              <a:buAutoNum type="arabicPeriod"/>
            </a:pPr>
            <a:r>
              <a:rPr lang="nl-NL" b="1" dirty="0"/>
              <a:t>Andere relatie, namelijk … </a:t>
            </a:r>
            <a:r>
              <a:rPr lang="nl-NL" dirty="0"/>
              <a:t>Er kunnen ook andere relaties bestaan die mogelijk kunnen leiden tot een vorm van belangenverstrengeling, zoals </a:t>
            </a:r>
            <a:r>
              <a:rPr lang="nl-NL" b="1" dirty="0"/>
              <a:t>persoonlijke relaties met personen uit directe omgeving </a:t>
            </a:r>
            <a:r>
              <a:rPr lang="nl-NL" dirty="0"/>
              <a:t>(bijvoorbeeld de partner en/of kinderen) die bij een bedrijf werken die baat kan hebben bij een bepaalde voorstelling van zaken van hetgeen de arts of onderzoeker zal presenteren. De arts en onderzoeker worden geacht dit in het disclosure sheet aan te geven</a:t>
            </a:r>
          </a:p>
        </p:txBody>
      </p:sp>
      <p:sp>
        <p:nvSpPr>
          <p:cNvPr id="4" name="Slide Number Placeholder 3"/>
          <p:cNvSpPr>
            <a:spLocks noGrp="1"/>
          </p:cNvSpPr>
          <p:nvPr>
            <p:ph type="sldNum" sz="quarter" idx="5"/>
          </p:nvPr>
        </p:nvSpPr>
        <p:spPr/>
        <p:txBody>
          <a:bodyPr/>
          <a:lstStyle/>
          <a:p>
            <a:fld id="{E5DDE694-B15A-49B1-B21C-5F8F7D8359ED}" type="slidenum">
              <a:rPr lang="en-US" smtClean="0"/>
              <a:pPr/>
              <a:t>2</a:t>
            </a:fld>
            <a:endParaRPr lang="en-US"/>
          </a:p>
        </p:txBody>
      </p:sp>
    </p:spTree>
    <p:extLst>
      <p:ext uri="{BB962C8B-B14F-4D97-AF65-F5344CB8AC3E}">
        <p14:creationId xmlns:p14="http://schemas.microsoft.com/office/powerpoint/2010/main" val="458341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30</a:t>
            </a:r>
          </a:p>
        </p:txBody>
      </p:sp>
    </p:spTree>
    <p:extLst>
      <p:ext uri="{BB962C8B-B14F-4D97-AF65-F5344CB8AC3E}">
        <p14:creationId xmlns:p14="http://schemas.microsoft.com/office/powerpoint/2010/main" val="397673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a:ea typeface="+mn-ea"/>
                <a:cs typeface="+mn-cs"/>
              </a:rPr>
              <a:t>35</a:t>
            </a:r>
          </a:p>
        </p:txBody>
      </p:sp>
      <p:sp>
        <p:nvSpPr>
          <p:cNvPr id="6" name="Slide Image Placeholder 5">
            <a:extLst>
              <a:ext uri="{FF2B5EF4-FFF2-40B4-BE49-F238E27FC236}">
                <a16:creationId xmlns:a16="http://schemas.microsoft.com/office/drawing/2014/main" id="{A902FFBE-77F2-8BBC-C4CD-E43AC688B37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8F8A9B5-B657-B201-9E0E-4826B0805E83}"/>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605376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r>
              <a:rPr lang="en-US"/>
              <a:t>36</a:t>
            </a:r>
          </a:p>
        </p:txBody>
      </p:sp>
    </p:spTree>
    <p:extLst>
      <p:ext uri="{BB962C8B-B14F-4D97-AF65-F5344CB8AC3E}">
        <p14:creationId xmlns:p14="http://schemas.microsoft.com/office/powerpoint/2010/main" val="2650065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803650"/>
            <a:ext cx="5343525" cy="5340350"/>
          </a:xfrm>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37</a:t>
            </a:r>
          </a:p>
        </p:txBody>
      </p:sp>
    </p:spTree>
    <p:extLst>
      <p:ext uri="{BB962C8B-B14F-4D97-AF65-F5344CB8AC3E}">
        <p14:creationId xmlns:p14="http://schemas.microsoft.com/office/powerpoint/2010/main" val="363687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40</a:t>
            </a:r>
          </a:p>
        </p:txBody>
      </p:sp>
    </p:spTree>
    <p:extLst>
      <p:ext uri="{BB962C8B-B14F-4D97-AF65-F5344CB8AC3E}">
        <p14:creationId xmlns:p14="http://schemas.microsoft.com/office/powerpoint/2010/main" val="3314395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r>
              <a:rPr lang="en-US"/>
              <a:t>41</a:t>
            </a:r>
          </a:p>
        </p:txBody>
      </p:sp>
    </p:spTree>
    <p:extLst>
      <p:ext uri="{BB962C8B-B14F-4D97-AF65-F5344CB8AC3E}">
        <p14:creationId xmlns:p14="http://schemas.microsoft.com/office/powerpoint/2010/main" val="3074981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47</a:t>
            </a:r>
          </a:p>
        </p:txBody>
      </p:sp>
    </p:spTree>
    <p:extLst>
      <p:ext uri="{BB962C8B-B14F-4D97-AF65-F5344CB8AC3E}">
        <p14:creationId xmlns:p14="http://schemas.microsoft.com/office/powerpoint/2010/main" val="1928597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a:ea typeface="+mn-ea"/>
                <a:cs typeface="+mn-cs"/>
              </a:rPr>
              <a:t>52</a:t>
            </a:r>
          </a:p>
        </p:txBody>
      </p:sp>
      <p:sp>
        <p:nvSpPr>
          <p:cNvPr id="6" name="Slide Image Placeholder 5">
            <a:extLst>
              <a:ext uri="{FF2B5EF4-FFF2-40B4-BE49-F238E27FC236}">
                <a16:creationId xmlns:a16="http://schemas.microsoft.com/office/drawing/2014/main" id="{21534CEE-437D-15DC-1DF7-F01123248D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A555CC2-4E6D-005C-DE09-4851F0A0C001}"/>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926252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53</a:t>
            </a:r>
          </a:p>
        </p:txBody>
      </p:sp>
    </p:spTree>
    <p:extLst>
      <p:ext uri="{BB962C8B-B14F-4D97-AF65-F5344CB8AC3E}">
        <p14:creationId xmlns:p14="http://schemas.microsoft.com/office/powerpoint/2010/main" val="416881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a:xfrm>
            <a:off x="685800" y="3803650"/>
            <a:ext cx="5539740" cy="5340350"/>
          </a:xfrm>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54</a:t>
            </a:r>
          </a:p>
        </p:txBody>
      </p:sp>
    </p:spTree>
    <p:extLst>
      <p:ext uri="{BB962C8B-B14F-4D97-AF65-F5344CB8AC3E}">
        <p14:creationId xmlns:p14="http://schemas.microsoft.com/office/powerpoint/2010/main" val="28941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E5DDE694-B15A-49B1-B21C-5F8F7D8359ED}" type="slidenum">
              <a:rPr lang="en-US" smtClean="0"/>
              <a:pPr/>
              <a:t>3</a:t>
            </a:fld>
            <a:endParaRPr lang="en-US"/>
          </a:p>
        </p:txBody>
      </p:sp>
      <p:sp>
        <p:nvSpPr>
          <p:cNvPr id="7" name="Slide Image Placeholder 6">
            <a:extLst>
              <a:ext uri="{FF2B5EF4-FFF2-40B4-BE49-F238E27FC236}">
                <a16:creationId xmlns:a16="http://schemas.microsoft.com/office/drawing/2014/main" id="{F7B21E9D-0D8D-B2D8-61BD-968D2B1F5A45}"/>
              </a:ext>
            </a:extLst>
          </p:cNvPr>
          <p:cNvSpPr>
            <a:spLocks noGrp="1" noRot="1" noChangeAspect="1"/>
          </p:cNvSpPr>
          <p:nvPr>
            <p:ph type="sldImg"/>
          </p:nvPr>
        </p:nvSpPr>
        <p:spPr>
          <a:xfrm>
            <a:off x="685800" y="546100"/>
            <a:ext cx="5486400" cy="3086100"/>
          </a:xfrm>
        </p:spPr>
      </p:sp>
    </p:spTree>
    <p:extLst>
      <p:ext uri="{BB962C8B-B14F-4D97-AF65-F5344CB8AC3E}">
        <p14:creationId xmlns:p14="http://schemas.microsoft.com/office/powerpoint/2010/main" val="4118546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DDE694-B15A-49B1-B21C-5F8F7D8359ED}" type="slidenum">
              <a:rPr lang="en-US" smtClean="0"/>
              <a:pPr/>
              <a:t>31</a:t>
            </a:fld>
            <a:endParaRPr lang="en-US"/>
          </a:p>
        </p:txBody>
      </p:sp>
    </p:spTree>
    <p:extLst>
      <p:ext uri="{BB962C8B-B14F-4D97-AF65-F5344CB8AC3E}">
        <p14:creationId xmlns:p14="http://schemas.microsoft.com/office/powerpoint/2010/main" val="4098175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23</a:t>
            </a:r>
          </a:p>
        </p:txBody>
      </p:sp>
      <p:sp>
        <p:nvSpPr>
          <p:cNvPr id="8" name="Slide Image Placeholder 7">
            <a:extLst>
              <a:ext uri="{FF2B5EF4-FFF2-40B4-BE49-F238E27FC236}">
                <a16:creationId xmlns:a16="http://schemas.microsoft.com/office/drawing/2014/main" id="{69D902A4-F71C-56C7-1A4C-F6E14A3256C9}"/>
              </a:ext>
            </a:extLst>
          </p:cNvPr>
          <p:cNvSpPr>
            <a:spLocks noGrp="1" noRot="1" noChangeAspect="1"/>
          </p:cNvSpPr>
          <p:nvPr>
            <p:ph type="sldImg"/>
          </p:nvPr>
        </p:nvSpPr>
        <p:spPr/>
      </p:sp>
    </p:spTree>
    <p:extLst>
      <p:ext uri="{BB962C8B-B14F-4D97-AF65-F5344CB8AC3E}">
        <p14:creationId xmlns:p14="http://schemas.microsoft.com/office/powerpoint/2010/main" val="1270420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lvl="0"/>
            <a:r>
              <a:rPr lang="en-US" noProof="0"/>
              <a:t>26</a:t>
            </a:r>
          </a:p>
        </p:txBody>
      </p:sp>
      <p:sp>
        <p:nvSpPr>
          <p:cNvPr id="8" name="Slide Image Placeholder 7">
            <a:extLst>
              <a:ext uri="{FF2B5EF4-FFF2-40B4-BE49-F238E27FC236}">
                <a16:creationId xmlns:a16="http://schemas.microsoft.com/office/drawing/2014/main" id="{DD12D3D4-9CF3-FFB6-4110-4F0C51096B0A}"/>
              </a:ext>
            </a:extLst>
          </p:cNvPr>
          <p:cNvSpPr>
            <a:spLocks noGrp="1" noRot="1" noChangeAspect="1"/>
          </p:cNvSpPr>
          <p:nvPr>
            <p:ph type="sldImg"/>
          </p:nvPr>
        </p:nvSpPr>
        <p:spPr/>
      </p:sp>
    </p:spTree>
    <p:extLst>
      <p:ext uri="{BB962C8B-B14F-4D97-AF65-F5344CB8AC3E}">
        <p14:creationId xmlns:p14="http://schemas.microsoft.com/office/powerpoint/2010/main" val="196913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43</a:t>
            </a:r>
          </a:p>
        </p:txBody>
      </p:sp>
    </p:spTree>
    <p:extLst>
      <p:ext uri="{BB962C8B-B14F-4D97-AF65-F5344CB8AC3E}">
        <p14:creationId xmlns:p14="http://schemas.microsoft.com/office/powerpoint/2010/main" val="2451973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3803650"/>
            <a:ext cx="5719763" cy="5340350"/>
          </a:xfrm>
        </p:spPr>
        <p:txBody>
          <a:bodyPr/>
          <a:lstStyle/>
          <a:p>
            <a:pPr marL="0" indent="0">
              <a:buNone/>
            </a:pPr>
            <a:endParaRPr lang="en-US"/>
          </a:p>
        </p:txBody>
      </p:sp>
      <p:sp>
        <p:nvSpPr>
          <p:cNvPr id="6" name="Slide Number Placeholder 3">
            <a:extLst>
              <a:ext uri="{FF2B5EF4-FFF2-40B4-BE49-F238E27FC236}">
                <a16:creationId xmlns:a16="http://schemas.microsoft.com/office/drawing/2014/main" id="{8360142C-8F6A-4090-88BD-371B74822B03}"/>
              </a:ext>
            </a:extLst>
          </p:cNvPr>
          <p:cNvSpPr>
            <a:spLocks noGrp="1"/>
          </p:cNvSpPr>
          <p:nvPr>
            <p:ph type="sldNum" sz="quarter" idx="5"/>
          </p:nvPr>
        </p:nvSpPr>
        <p:spPr>
          <a:xfrm>
            <a:off x="3884613" y="8685213"/>
            <a:ext cx="2971800" cy="458787"/>
          </a:xfrm>
        </p:spPr>
        <p:txBody>
          <a:bodyPr/>
          <a:lstStyle/>
          <a:p>
            <a:r>
              <a:rPr lang="en-US"/>
              <a:t>44</a:t>
            </a:r>
          </a:p>
        </p:txBody>
      </p:sp>
    </p:spTree>
    <p:extLst>
      <p:ext uri="{BB962C8B-B14F-4D97-AF65-F5344CB8AC3E}">
        <p14:creationId xmlns:p14="http://schemas.microsoft.com/office/powerpoint/2010/main" val="1587486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803650"/>
            <a:ext cx="5486400" cy="5340350"/>
          </a:xfrm>
        </p:spPr>
        <p:txBody>
          <a:bodyPr/>
          <a:lstStyle/>
          <a:p>
            <a:pPr marL="0" indent="0">
              <a:buNone/>
            </a:pPr>
            <a:endParaRPr lang="en-US"/>
          </a:p>
        </p:txBody>
      </p:sp>
      <p:sp>
        <p:nvSpPr>
          <p:cNvPr id="6" name="Slide Number Placeholder 3">
            <a:extLst>
              <a:ext uri="{FF2B5EF4-FFF2-40B4-BE49-F238E27FC236}">
                <a16:creationId xmlns:a16="http://schemas.microsoft.com/office/drawing/2014/main" id="{8360142C-8F6A-4090-88BD-371B74822B03}"/>
              </a:ext>
            </a:extLst>
          </p:cNvPr>
          <p:cNvSpPr>
            <a:spLocks noGrp="1"/>
          </p:cNvSpPr>
          <p:nvPr>
            <p:ph type="sldNum" sz="quarter" idx="5"/>
          </p:nvPr>
        </p:nvSpPr>
        <p:spPr>
          <a:xfrm>
            <a:off x="3884613" y="8685213"/>
            <a:ext cx="2971800" cy="458787"/>
          </a:xfrm>
        </p:spPr>
        <p:txBody>
          <a:bodyPr/>
          <a:lstStyle/>
          <a:p>
            <a:r>
              <a:rPr lang="en-US"/>
              <a:t>45</a:t>
            </a:r>
          </a:p>
        </p:txBody>
      </p:sp>
    </p:spTree>
    <p:extLst>
      <p:ext uri="{BB962C8B-B14F-4D97-AF65-F5344CB8AC3E}">
        <p14:creationId xmlns:p14="http://schemas.microsoft.com/office/powerpoint/2010/main" val="2369072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803650"/>
            <a:ext cx="5486400" cy="5340350"/>
          </a:xfrm>
        </p:spPr>
        <p:txBody>
          <a:bodyPr/>
          <a:lstStyle/>
          <a:p>
            <a:pPr marL="0" indent="0">
              <a:buNone/>
            </a:pPr>
            <a:endParaRPr lang="en-US"/>
          </a:p>
        </p:txBody>
      </p:sp>
      <p:sp>
        <p:nvSpPr>
          <p:cNvPr id="6" name="Slide Number Placeholder 3">
            <a:extLst>
              <a:ext uri="{FF2B5EF4-FFF2-40B4-BE49-F238E27FC236}">
                <a16:creationId xmlns:a16="http://schemas.microsoft.com/office/drawing/2014/main" id="{8360142C-8F6A-4090-88BD-371B74822B03}"/>
              </a:ext>
            </a:extLst>
          </p:cNvPr>
          <p:cNvSpPr>
            <a:spLocks noGrp="1"/>
          </p:cNvSpPr>
          <p:nvPr>
            <p:ph type="sldNum" sz="quarter" idx="5"/>
          </p:nvPr>
        </p:nvSpPr>
        <p:spPr>
          <a:xfrm>
            <a:off x="3884613" y="8685213"/>
            <a:ext cx="2971800" cy="458787"/>
          </a:xfrm>
        </p:spPr>
        <p:txBody>
          <a:bodyPr/>
          <a:lstStyle/>
          <a:p>
            <a:r>
              <a:rPr lang="en-US"/>
              <a:t>46</a:t>
            </a:r>
          </a:p>
        </p:txBody>
      </p:sp>
    </p:spTree>
    <p:extLst>
      <p:ext uri="{BB962C8B-B14F-4D97-AF65-F5344CB8AC3E}">
        <p14:creationId xmlns:p14="http://schemas.microsoft.com/office/powerpoint/2010/main" val="1555672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r>
              <a:rPr lang="en-US"/>
              <a:t>48</a:t>
            </a:r>
          </a:p>
        </p:txBody>
      </p:sp>
    </p:spTree>
    <p:extLst>
      <p:ext uri="{BB962C8B-B14F-4D97-AF65-F5344CB8AC3E}">
        <p14:creationId xmlns:p14="http://schemas.microsoft.com/office/powerpoint/2010/main" val="319385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fld id="{E5DDE694-B15A-49B1-B21C-5F8F7D8359ED}" type="slidenum">
              <a:rPr lang="en-US" smtClean="0"/>
              <a:pPr/>
              <a:t>4</a:t>
            </a:fld>
            <a:endParaRPr lang="en-US"/>
          </a:p>
        </p:txBody>
      </p:sp>
    </p:spTree>
    <p:extLst>
      <p:ext uri="{BB962C8B-B14F-4D97-AF65-F5344CB8AC3E}">
        <p14:creationId xmlns:p14="http://schemas.microsoft.com/office/powerpoint/2010/main" val="277811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34FD0-4C39-874E-921F-1E788341A9DE}" type="slidenum">
              <a:rPr kumimoji="0" lang="en-US" sz="9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225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p:txBody>
          <a:bodyPr/>
          <a:lstStyle/>
          <a:p>
            <a:pPr marL="0" indent="0">
              <a:buNone/>
            </a:pPr>
            <a:endParaRPr lang="da-DK"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34FD0-4C39-874E-921F-1E788341A9DE}" type="slidenum">
              <a:rPr kumimoji="0" lang="en-US" sz="9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395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6100"/>
            <a:ext cx="5486400" cy="3086100"/>
          </a:xfrm>
        </p:spPr>
      </p:sp>
      <p:sp>
        <p:nvSpPr>
          <p:cNvPr id="3" name="Notes Placeholder 2"/>
          <p:cNvSpPr>
            <a:spLocks noGrp="1"/>
          </p:cNvSpPr>
          <p:nvPr>
            <p:ph type="body" idx="1"/>
          </p:nvPr>
        </p:nvSpPr>
        <p:spPr/>
        <p:txBody>
          <a:bodyPr/>
          <a:lstStyle/>
          <a:p>
            <a:pPr marL="0" indent="0">
              <a:buNone/>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34FD0-4C39-874E-921F-1E788341A9DE}" type="slidenum">
              <a:rPr kumimoji="0" lang="en-US" sz="9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149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E5DDE694-B15A-49B1-B21C-5F8F7D8359ED}" type="slidenum">
              <a:rPr lang="en-US" smtClean="0"/>
              <a:pPr/>
              <a:t>9</a:t>
            </a:fld>
            <a:endParaRPr lang="en-US"/>
          </a:p>
        </p:txBody>
      </p:sp>
      <p:sp>
        <p:nvSpPr>
          <p:cNvPr id="7" name="Slide Image Placeholder 6">
            <a:extLst>
              <a:ext uri="{FF2B5EF4-FFF2-40B4-BE49-F238E27FC236}">
                <a16:creationId xmlns:a16="http://schemas.microsoft.com/office/drawing/2014/main" id="{ACBB784B-F271-29E3-97F3-CDC34DCC64E7}"/>
              </a:ext>
            </a:extLst>
          </p:cNvPr>
          <p:cNvSpPr>
            <a:spLocks noGrp="1" noRot="1" noChangeAspect="1"/>
          </p:cNvSpPr>
          <p:nvPr>
            <p:ph type="sldImg"/>
          </p:nvPr>
        </p:nvSpPr>
        <p:spPr/>
      </p:sp>
    </p:spTree>
    <p:extLst>
      <p:ext uri="{BB962C8B-B14F-4D97-AF65-F5344CB8AC3E}">
        <p14:creationId xmlns:p14="http://schemas.microsoft.com/office/powerpoint/2010/main" val="280078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34FD0-4C39-874E-921F-1E788341A9DE}" type="slidenum">
              <a:rPr kumimoji="0" lang="en-US" sz="9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845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6FDF-06DB-5EB3-A136-52D3712E4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7CA8812E-0479-22CD-4F79-A8437726D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30C81D75-024E-29BC-A416-6C7BC0E1552C}"/>
              </a:ext>
            </a:extLst>
          </p:cNvPr>
          <p:cNvSpPr>
            <a:spLocks noGrp="1"/>
          </p:cNvSpPr>
          <p:nvPr>
            <p:ph type="dt" sz="half" idx="10"/>
          </p:nvPr>
        </p:nvSpPr>
        <p:spPr/>
        <p:txBody>
          <a:bodyPr/>
          <a:lstStyle/>
          <a:p>
            <a:fld id="{FA4692EA-F1AA-4490-BAF6-D191C5AF97AD}" type="datetime1">
              <a:rPr lang="nl-NL" smtClean="0"/>
              <a:t>17-10-2023</a:t>
            </a:fld>
            <a:endParaRPr lang="nl-NL"/>
          </a:p>
        </p:txBody>
      </p:sp>
      <p:sp>
        <p:nvSpPr>
          <p:cNvPr id="5" name="Footer Placeholder 4">
            <a:extLst>
              <a:ext uri="{FF2B5EF4-FFF2-40B4-BE49-F238E27FC236}">
                <a16:creationId xmlns:a16="http://schemas.microsoft.com/office/drawing/2014/main" id="{BB45E462-88B5-11C6-636C-AED715471092}"/>
              </a:ext>
            </a:extLst>
          </p:cNvPr>
          <p:cNvSpPr>
            <a:spLocks noGrp="1"/>
          </p:cNvSpPr>
          <p:nvPr>
            <p:ph type="ftr" sz="quarter" idx="11"/>
          </p:nvPr>
        </p:nvSpPr>
        <p:spPr/>
        <p:txBody>
          <a:bodyPr/>
          <a:lstStyle>
            <a:lvl1pPr>
              <a:defRPr sz="800"/>
            </a:lvl1pPr>
          </a:lstStyle>
          <a:p>
            <a:r>
              <a:rPr lang="nl-NL" dirty="0">
                <a:solidFill>
                  <a:srgbClr val="303030"/>
                </a:solidFill>
                <a:latin typeface="Arial" panose="020B0604020202020204" pitchFamily="34" charset="0"/>
              </a:rPr>
              <a:t>PP-PT-NL-0015</a:t>
            </a:r>
            <a:endParaRPr lang="nl-NL" dirty="0"/>
          </a:p>
        </p:txBody>
      </p:sp>
      <p:sp>
        <p:nvSpPr>
          <p:cNvPr id="6" name="Slide Number Placeholder 5">
            <a:extLst>
              <a:ext uri="{FF2B5EF4-FFF2-40B4-BE49-F238E27FC236}">
                <a16:creationId xmlns:a16="http://schemas.microsoft.com/office/drawing/2014/main" id="{8122332A-5DBA-2B06-CD8F-60F3FD0C2B2A}"/>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20426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77A4-0CB9-3969-61A9-C1E5D91254C3}"/>
              </a:ext>
            </a:extLst>
          </p:cNvPr>
          <p:cNvSpPr>
            <a:spLocks noGrp="1"/>
          </p:cNvSpPr>
          <p:nvPr>
            <p:ph type="title"/>
          </p:nvPr>
        </p:nvSpPr>
        <p:spPr/>
        <p:txBody>
          <a:bodyPr>
            <a:normAutofit/>
          </a:bodyPr>
          <a:lstStyle>
            <a:lvl1pPr>
              <a:defRPr sz="3200"/>
            </a:lvl1p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C0840542-A0E5-1BDA-37DB-675BF605A3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A977222-92AC-BD50-2A0B-D9A3CDED8F12}"/>
              </a:ext>
            </a:extLst>
          </p:cNvPr>
          <p:cNvSpPr>
            <a:spLocks noGrp="1"/>
          </p:cNvSpPr>
          <p:nvPr>
            <p:ph type="dt" sz="half" idx="10"/>
          </p:nvPr>
        </p:nvSpPr>
        <p:spPr/>
        <p:txBody>
          <a:bodyPr/>
          <a:lstStyle/>
          <a:p>
            <a:fld id="{F8D126E2-477E-4CD8-B929-4C212DC49BB1}" type="datetime1">
              <a:rPr lang="nl-NL" smtClean="0"/>
              <a:t>17-10-2023</a:t>
            </a:fld>
            <a:endParaRPr lang="nl-NL"/>
          </a:p>
        </p:txBody>
      </p:sp>
      <p:sp>
        <p:nvSpPr>
          <p:cNvPr id="5" name="Footer Placeholder 4">
            <a:extLst>
              <a:ext uri="{FF2B5EF4-FFF2-40B4-BE49-F238E27FC236}">
                <a16:creationId xmlns:a16="http://schemas.microsoft.com/office/drawing/2014/main" id="{6EA6BD71-D5BD-2FC7-C1CD-8690C8D13FD0}"/>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6" name="Slide Number Placeholder 5">
            <a:extLst>
              <a:ext uri="{FF2B5EF4-FFF2-40B4-BE49-F238E27FC236}">
                <a16:creationId xmlns:a16="http://schemas.microsoft.com/office/drawing/2014/main" id="{F9E3C01D-5A96-D867-D667-8D43F787E905}"/>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136970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1A9D7-5442-A903-DDCD-6EFED2BAD5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0A26F648-4DBA-C388-E209-AF2CA9DA3E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60071C3E-0F88-901D-76A9-7634C76283BB}"/>
              </a:ext>
            </a:extLst>
          </p:cNvPr>
          <p:cNvSpPr>
            <a:spLocks noGrp="1"/>
          </p:cNvSpPr>
          <p:nvPr>
            <p:ph type="dt" sz="half" idx="10"/>
          </p:nvPr>
        </p:nvSpPr>
        <p:spPr/>
        <p:txBody>
          <a:bodyPr/>
          <a:lstStyle/>
          <a:p>
            <a:fld id="{F5AFE04E-E729-4CA0-A136-29EF996AF1D9}" type="datetime1">
              <a:rPr lang="nl-NL" smtClean="0"/>
              <a:t>17-10-2023</a:t>
            </a:fld>
            <a:endParaRPr lang="nl-NL"/>
          </a:p>
        </p:txBody>
      </p:sp>
      <p:sp>
        <p:nvSpPr>
          <p:cNvPr id="5" name="Footer Placeholder 4">
            <a:extLst>
              <a:ext uri="{FF2B5EF4-FFF2-40B4-BE49-F238E27FC236}">
                <a16:creationId xmlns:a16="http://schemas.microsoft.com/office/drawing/2014/main" id="{60C33210-8231-F5DC-75FC-2E33A3DA05AB}"/>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6" name="Slide Number Placeholder 5">
            <a:extLst>
              <a:ext uri="{FF2B5EF4-FFF2-40B4-BE49-F238E27FC236}">
                <a16:creationId xmlns:a16="http://schemas.microsoft.com/office/drawing/2014/main" id="{C5413355-361F-3169-C0C4-5335B8CB5988}"/>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89989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2D4F-D28A-4555-8A4D-8A2106B0F1A4}"/>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547713-781E-4C3F-A00F-97936FC57E3A}"/>
              </a:ext>
            </a:extLst>
          </p:cNvPr>
          <p:cNvSpPr>
            <a:spLocks noGrp="1"/>
          </p:cNvSpPr>
          <p:nvPr>
            <p:ph idx="1"/>
          </p:nvPr>
        </p:nvSpPr>
        <p:spPr>
          <a:xfrm>
            <a:off x="685800" y="2082800"/>
            <a:ext cx="10839450" cy="3535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B73E00-2602-49DC-BCE1-E2B7DA3A58EB}"/>
              </a:ext>
            </a:extLst>
          </p:cNvPr>
          <p:cNvSpPr>
            <a:spLocks noGrp="1"/>
          </p:cNvSpPr>
          <p:nvPr>
            <p:ph type="sldNum" sz="quarter" idx="12"/>
          </p:nvPr>
        </p:nvSpPr>
        <p:spPr/>
        <p:txBody>
          <a:bodyPr/>
          <a:lstStyle/>
          <a:p>
            <a:fld id="{FA1B872D-6CD3-43A4-A01A-35817A3393EC}" type="slidenum">
              <a:rPr lang="en-US" smtClean="0"/>
              <a:t>‹#›</a:t>
            </a:fld>
            <a:endParaRPr lang="en-US"/>
          </a:p>
        </p:txBody>
      </p:sp>
      <p:sp>
        <p:nvSpPr>
          <p:cNvPr id="8" name="Text Placeholder 7">
            <a:extLst>
              <a:ext uri="{FF2B5EF4-FFF2-40B4-BE49-F238E27FC236}">
                <a16:creationId xmlns:a16="http://schemas.microsoft.com/office/drawing/2014/main" id="{33E1B4CA-7FAC-45AB-9EA2-C08BA608A6FE}"/>
              </a:ext>
            </a:extLst>
          </p:cNvPr>
          <p:cNvSpPr>
            <a:spLocks noGrp="1"/>
          </p:cNvSpPr>
          <p:nvPr>
            <p:ph type="body" sz="quarter" idx="13"/>
          </p:nvPr>
        </p:nvSpPr>
        <p:spPr>
          <a:xfrm>
            <a:off x="685800" y="1530350"/>
            <a:ext cx="10839450" cy="552450"/>
          </a:xfrm>
        </p:spPr>
        <p:txBody>
          <a:bodyPr/>
          <a:lstStyle>
            <a:lvl1pPr>
              <a:lnSpc>
                <a:spcPct val="95000"/>
              </a:lnSpc>
              <a:spcAft>
                <a:spcPts val="0"/>
              </a:spcAft>
              <a:defRPr b="1">
                <a:solidFill>
                  <a:schemeClr val="accent3"/>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9D180721-DB4B-28B4-1208-D469AC1AAFD7}"/>
              </a:ext>
            </a:extLst>
          </p:cNvPr>
          <p:cNvSpPr>
            <a:spLocks noGrp="1"/>
          </p:cNvSpPr>
          <p:nvPr>
            <p:ph type="ftr" sz="quarter" idx="3"/>
          </p:nvPr>
        </p:nvSpPr>
        <p:spPr>
          <a:xfrm>
            <a:off x="2753994" y="5848809"/>
            <a:ext cx="8401052" cy="342133"/>
          </a:xfrm>
          <a:prstGeom prst="rect">
            <a:avLst/>
          </a:prstGeom>
        </p:spPr>
        <p:txBody>
          <a:bodyPr vert="horz" lIns="91440" tIns="45720" rIns="91440" bIns="45720" rtlCol="0" anchor="b" anchorCtr="0"/>
          <a:lstStyle>
            <a:lvl1pPr algn="l">
              <a:lnSpc>
                <a:spcPct val="85000"/>
              </a:lnSpc>
              <a:spcBef>
                <a:spcPts val="400"/>
              </a:spcBef>
              <a:defRPr sz="800">
                <a:solidFill>
                  <a:schemeClr val="accent2"/>
                </a:solidFill>
              </a:defRPr>
            </a:lvl1pPr>
          </a:lstStyle>
          <a:p>
            <a:r>
              <a:rPr lang="nl-NL" dirty="0">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78640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2D4F-D28A-4555-8A4D-8A2106B0F1A4}"/>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2B73E00-2602-49DC-BCE1-E2B7DA3A58EB}"/>
              </a:ext>
            </a:extLst>
          </p:cNvPr>
          <p:cNvSpPr>
            <a:spLocks noGrp="1"/>
          </p:cNvSpPr>
          <p:nvPr>
            <p:ph type="sldNum" sz="quarter" idx="12"/>
          </p:nvPr>
        </p:nvSpPr>
        <p:spPr/>
        <p:txBody>
          <a:bodyPr/>
          <a:lstStyle/>
          <a:p>
            <a:fld id="{FA1B872D-6CD3-43A4-A01A-35817A3393EC}" type="slidenum">
              <a:rPr lang="en-US" smtClean="0"/>
              <a:t>‹#›</a:t>
            </a:fld>
            <a:endParaRPr lang="en-US"/>
          </a:p>
        </p:txBody>
      </p:sp>
      <p:sp>
        <p:nvSpPr>
          <p:cNvPr id="8" name="Text Placeholder 7">
            <a:extLst>
              <a:ext uri="{FF2B5EF4-FFF2-40B4-BE49-F238E27FC236}">
                <a16:creationId xmlns:a16="http://schemas.microsoft.com/office/drawing/2014/main" id="{33E1B4CA-7FAC-45AB-9EA2-C08BA608A6FE}"/>
              </a:ext>
            </a:extLst>
          </p:cNvPr>
          <p:cNvSpPr>
            <a:spLocks noGrp="1"/>
          </p:cNvSpPr>
          <p:nvPr>
            <p:ph type="body" sz="quarter" idx="13"/>
          </p:nvPr>
        </p:nvSpPr>
        <p:spPr>
          <a:xfrm>
            <a:off x="685800" y="1530350"/>
            <a:ext cx="10839450" cy="552450"/>
          </a:xfrm>
        </p:spPr>
        <p:txBody>
          <a:bodyPr/>
          <a:lstStyle>
            <a:lvl1pPr>
              <a:lnSpc>
                <a:spcPct val="95000"/>
              </a:lnSpc>
              <a:spcAft>
                <a:spcPts val="0"/>
              </a:spcAft>
              <a:defRPr b="1">
                <a:solidFill>
                  <a:schemeClr val="accent3"/>
                </a:solidFill>
              </a:defRPr>
            </a:lvl1pPr>
          </a:lstStyle>
          <a:p>
            <a:pPr lvl="0"/>
            <a:r>
              <a:rPr lang="en-US"/>
              <a:t>Click to edit Master text styles</a:t>
            </a:r>
          </a:p>
        </p:txBody>
      </p:sp>
      <p:sp>
        <p:nvSpPr>
          <p:cNvPr id="3" name="Footer Placeholder 3">
            <a:extLst>
              <a:ext uri="{FF2B5EF4-FFF2-40B4-BE49-F238E27FC236}">
                <a16:creationId xmlns:a16="http://schemas.microsoft.com/office/drawing/2014/main" id="{97912891-7647-A3C9-0420-47281F83C438}"/>
              </a:ext>
            </a:extLst>
          </p:cNvPr>
          <p:cNvSpPr>
            <a:spLocks noGrp="1"/>
          </p:cNvSpPr>
          <p:nvPr>
            <p:ph type="ftr" sz="quarter" idx="3"/>
          </p:nvPr>
        </p:nvSpPr>
        <p:spPr>
          <a:xfrm>
            <a:off x="2753994" y="5848809"/>
            <a:ext cx="8401052" cy="342133"/>
          </a:xfrm>
          <a:prstGeom prst="rect">
            <a:avLst/>
          </a:prstGeom>
        </p:spPr>
        <p:txBody>
          <a:bodyPr vert="horz" lIns="91440" tIns="45720" rIns="91440" bIns="45720" rtlCol="0" anchor="b" anchorCtr="0"/>
          <a:lstStyle>
            <a:lvl1pPr algn="l">
              <a:lnSpc>
                <a:spcPct val="85000"/>
              </a:lnSpc>
              <a:spcBef>
                <a:spcPts val="400"/>
              </a:spcBef>
              <a:defRPr sz="800">
                <a:solidFill>
                  <a:schemeClr val="accent2"/>
                </a:solidFill>
              </a:defRPr>
            </a:lvl1pPr>
          </a:lstStyle>
          <a:p>
            <a:r>
              <a:rPr lang="nl-NL" dirty="0">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289765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2DCE-D46D-0DFE-F654-D12B2BA0439C}"/>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802DB63-8FA1-7353-33F9-25046B499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BD90F6B-5382-6FA3-AC5C-1095729D1732}"/>
              </a:ext>
            </a:extLst>
          </p:cNvPr>
          <p:cNvSpPr>
            <a:spLocks noGrp="1"/>
          </p:cNvSpPr>
          <p:nvPr>
            <p:ph type="dt" sz="half" idx="10"/>
          </p:nvPr>
        </p:nvSpPr>
        <p:spPr/>
        <p:txBody>
          <a:bodyPr/>
          <a:lstStyle/>
          <a:p>
            <a:fld id="{454071E1-1F93-43A2-BA98-5069E5C34C96}" type="datetime1">
              <a:rPr lang="nl-NL" smtClean="0"/>
              <a:t>17-10-2023</a:t>
            </a:fld>
            <a:endParaRPr lang="nl-NL"/>
          </a:p>
        </p:txBody>
      </p:sp>
      <p:sp>
        <p:nvSpPr>
          <p:cNvPr id="5" name="Footer Placeholder 4">
            <a:extLst>
              <a:ext uri="{FF2B5EF4-FFF2-40B4-BE49-F238E27FC236}">
                <a16:creationId xmlns:a16="http://schemas.microsoft.com/office/drawing/2014/main" id="{D4841CD7-5931-2977-0625-9A8F11C9D4E7}"/>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6" name="Slide Number Placeholder 5">
            <a:extLst>
              <a:ext uri="{FF2B5EF4-FFF2-40B4-BE49-F238E27FC236}">
                <a16:creationId xmlns:a16="http://schemas.microsoft.com/office/drawing/2014/main" id="{3501018C-7D18-947D-25FF-122EE7337C1A}"/>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346314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0672-8829-BB17-3DE0-D0EDBEDFFB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9B224622-26C5-0906-A718-67A85E202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80AEA8-A117-6C38-98EB-A5E47C52B526}"/>
              </a:ext>
            </a:extLst>
          </p:cNvPr>
          <p:cNvSpPr>
            <a:spLocks noGrp="1"/>
          </p:cNvSpPr>
          <p:nvPr>
            <p:ph type="dt" sz="half" idx="10"/>
          </p:nvPr>
        </p:nvSpPr>
        <p:spPr/>
        <p:txBody>
          <a:bodyPr/>
          <a:lstStyle/>
          <a:p>
            <a:fld id="{56EB5204-1DFA-44C5-ADC1-19C2467E7DB7}" type="datetime1">
              <a:rPr lang="nl-NL" smtClean="0"/>
              <a:t>17-10-2023</a:t>
            </a:fld>
            <a:endParaRPr lang="nl-NL"/>
          </a:p>
        </p:txBody>
      </p:sp>
      <p:sp>
        <p:nvSpPr>
          <p:cNvPr id="5" name="Footer Placeholder 4">
            <a:extLst>
              <a:ext uri="{FF2B5EF4-FFF2-40B4-BE49-F238E27FC236}">
                <a16:creationId xmlns:a16="http://schemas.microsoft.com/office/drawing/2014/main" id="{36D7FDE9-DB29-4319-EE17-DF9F6F147A31}"/>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6" name="Slide Number Placeholder 5">
            <a:extLst>
              <a:ext uri="{FF2B5EF4-FFF2-40B4-BE49-F238E27FC236}">
                <a16:creationId xmlns:a16="http://schemas.microsoft.com/office/drawing/2014/main" id="{2CF71B21-51AB-9F72-AC50-9730DCC7EC53}"/>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428291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059C-7CDC-5DE6-C018-FFE38EBC131C}"/>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4CA7DA4-2067-4C47-63BC-D2C50195E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84B61F67-78FF-58C1-F9BC-3C0F100E5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66E11003-9B14-D1F1-312B-EEA2EFA53673}"/>
              </a:ext>
            </a:extLst>
          </p:cNvPr>
          <p:cNvSpPr>
            <a:spLocks noGrp="1"/>
          </p:cNvSpPr>
          <p:nvPr>
            <p:ph type="dt" sz="half" idx="10"/>
          </p:nvPr>
        </p:nvSpPr>
        <p:spPr/>
        <p:txBody>
          <a:bodyPr/>
          <a:lstStyle/>
          <a:p>
            <a:fld id="{3BC9FFEB-6D9A-4B06-B130-BA1B7D8E7A49}" type="datetime1">
              <a:rPr lang="nl-NL" smtClean="0"/>
              <a:t>17-10-2023</a:t>
            </a:fld>
            <a:endParaRPr lang="nl-NL"/>
          </a:p>
        </p:txBody>
      </p:sp>
      <p:sp>
        <p:nvSpPr>
          <p:cNvPr id="6" name="Footer Placeholder 5">
            <a:extLst>
              <a:ext uri="{FF2B5EF4-FFF2-40B4-BE49-F238E27FC236}">
                <a16:creationId xmlns:a16="http://schemas.microsoft.com/office/drawing/2014/main" id="{0F8A3A6E-631C-CA46-9D79-82A8F7E315A0}"/>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7" name="Slide Number Placeholder 6">
            <a:extLst>
              <a:ext uri="{FF2B5EF4-FFF2-40B4-BE49-F238E27FC236}">
                <a16:creationId xmlns:a16="http://schemas.microsoft.com/office/drawing/2014/main" id="{98A9EE41-F45D-2EC2-535C-D0B9AD7B92C2}"/>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76862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96EE-48EE-8C7D-2D6D-CB79D4B88D9E}"/>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1C12D61-CD2D-4120-D468-7E83EC446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8EA546-8F85-7DF3-E381-9AFBFF1EE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03E9FE96-172B-5123-2044-CF4B5A78B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E8B9F-61A4-47D1-438E-69AC53912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6C12E9EC-B800-F7D3-41D4-44392BFE6986}"/>
              </a:ext>
            </a:extLst>
          </p:cNvPr>
          <p:cNvSpPr>
            <a:spLocks noGrp="1"/>
          </p:cNvSpPr>
          <p:nvPr>
            <p:ph type="dt" sz="half" idx="10"/>
          </p:nvPr>
        </p:nvSpPr>
        <p:spPr/>
        <p:txBody>
          <a:bodyPr/>
          <a:lstStyle/>
          <a:p>
            <a:fld id="{469C8453-6B1A-40D9-A97D-A06D04B440F2}" type="datetime1">
              <a:rPr lang="nl-NL" smtClean="0"/>
              <a:t>17-10-2023</a:t>
            </a:fld>
            <a:endParaRPr lang="nl-NL"/>
          </a:p>
        </p:txBody>
      </p:sp>
      <p:sp>
        <p:nvSpPr>
          <p:cNvPr id="8" name="Footer Placeholder 7">
            <a:extLst>
              <a:ext uri="{FF2B5EF4-FFF2-40B4-BE49-F238E27FC236}">
                <a16:creationId xmlns:a16="http://schemas.microsoft.com/office/drawing/2014/main" id="{C94DDCDB-6E65-CC75-9C9E-AA7C63D0E79A}"/>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9" name="Slide Number Placeholder 8">
            <a:extLst>
              <a:ext uri="{FF2B5EF4-FFF2-40B4-BE49-F238E27FC236}">
                <a16:creationId xmlns:a16="http://schemas.microsoft.com/office/drawing/2014/main" id="{24C7B439-C311-D344-9E94-C5C7D37B254A}"/>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328450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5C57-24B2-1338-0490-FD27EC8DCDF9}"/>
              </a:ext>
            </a:extLst>
          </p:cNvPr>
          <p:cNvSpPr>
            <a:spLocks noGrp="1"/>
          </p:cNvSpPr>
          <p:nvPr>
            <p:ph type="title"/>
          </p:nvPr>
        </p:nvSpPr>
        <p:spPr/>
        <p:txBody>
          <a:bodyPr>
            <a:normAutofit/>
          </a:bodyPr>
          <a:lstStyle>
            <a:lvl1pPr>
              <a:defRPr sz="3200"/>
            </a:lvl1pPr>
          </a:lstStyle>
          <a:p>
            <a:r>
              <a:rPr lang="en-US"/>
              <a:t>Click to edit Master title style</a:t>
            </a:r>
            <a:endParaRPr lang="nl-NL"/>
          </a:p>
        </p:txBody>
      </p:sp>
      <p:sp>
        <p:nvSpPr>
          <p:cNvPr id="3" name="Date Placeholder 2">
            <a:extLst>
              <a:ext uri="{FF2B5EF4-FFF2-40B4-BE49-F238E27FC236}">
                <a16:creationId xmlns:a16="http://schemas.microsoft.com/office/drawing/2014/main" id="{A6FFFE43-557A-6275-F4E5-94C6DE008883}"/>
              </a:ext>
            </a:extLst>
          </p:cNvPr>
          <p:cNvSpPr>
            <a:spLocks noGrp="1"/>
          </p:cNvSpPr>
          <p:nvPr>
            <p:ph type="dt" sz="half" idx="10"/>
          </p:nvPr>
        </p:nvSpPr>
        <p:spPr/>
        <p:txBody>
          <a:bodyPr/>
          <a:lstStyle/>
          <a:p>
            <a:fld id="{5225CBB2-485F-4108-BC65-A40C73CF0B76}" type="datetime1">
              <a:rPr lang="nl-NL" smtClean="0"/>
              <a:t>17-10-2023</a:t>
            </a:fld>
            <a:endParaRPr lang="nl-NL"/>
          </a:p>
        </p:txBody>
      </p:sp>
      <p:sp>
        <p:nvSpPr>
          <p:cNvPr id="4" name="Footer Placeholder 3">
            <a:extLst>
              <a:ext uri="{FF2B5EF4-FFF2-40B4-BE49-F238E27FC236}">
                <a16:creationId xmlns:a16="http://schemas.microsoft.com/office/drawing/2014/main" id="{3FBDAED0-D148-FBA7-05B0-A5C5D4338827}"/>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5" name="Slide Number Placeholder 4">
            <a:extLst>
              <a:ext uri="{FF2B5EF4-FFF2-40B4-BE49-F238E27FC236}">
                <a16:creationId xmlns:a16="http://schemas.microsoft.com/office/drawing/2014/main" id="{7B81C8A5-ACC8-2685-7215-8048852336E6}"/>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270868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D7679-5315-C3F7-3F89-A55FCF0DE8A3}"/>
              </a:ext>
            </a:extLst>
          </p:cNvPr>
          <p:cNvSpPr>
            <a:spLocks noGrp="1"/>
          </p:cNvSpPr>
          <p:nvPr>
            <p:ph type="dt" sz="half" idx="10"/>
          </p:nvPr>
        </p:nvSpPr>
        <p:spPr/>
        <p:txBody>
          <a:bodyPr/>
          <a:lstStyle/>
          <a:p>
            <a:fld id="{7B621D83-6723-4400-9B3F-DDC8BFFDB392}" type="datetime1">
              <a:rPr lang="nl-NL" smtClean="0"/>
              <a:t>17-10-2023</a:t>
            </a:fld>
            <a:endParaRPr lang="nl-NL"/>
          </a:p>
        </p:txBody>
      </p:sp>
      <p:sp>
        <p:nvSpPr>
          <p:cNvPr id="3" name="Footer Placeholder 2">
            <a:extLst>
              <a:ext uri="{FF2B5EF4-FFF2-40B4-BE49-F238E27FC236}">
                <a16:creationId xmlns:a16="http://schemas.microsoft.com/office/drawing/2014/main" id="{6DC60183-73D7-79E9-037E-DCEE2C8105A5}"/>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4" name="Slide Number Placeholder 3">
            <a:extLst>
              <a:ext uri="{FF2B5EF4-FFF2-40B4-BE49-F238E27FC236}">
                <a16:creationId xmlns:a16="http://schemas.microsoft.com/office/drawing/2014/main" id="{E04ACD9E-ED6F-BD4E-0C59-CE5CDC9C06B5}"/>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144055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109A-0661-B0F7-2337-ECFC4452C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F68C1C2C-E202-56A6-870B-00554987E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77FC3502-F98A-446B-5907-C196F893E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912CF-ED52-70BF-84DC-EA9CEEDB3923}"/>
              </a:ext>
            </a:extLst>
          </p:cNvPr>
          <p:cNvSpPr>
            <a:spLocks noGrp="1"/>
          </p:cNvSpPr>
          <p:nvPr>
            <p:ph type="dt" sz="half" idx="10"/>
          </p:nvPr>
        </p:nvSpPr>
        <p:spPr/>
        <p:txBody>
          <a:bodyPr/>
          <a:lstStyle/>
          <a:p>
            <a:fld id="{84509373-69E4-4877-80F2-FF7FC43553C2}" type="datetime1">
              <a:rPr lang="nl-NL" smtClean="0"/>
              <a:t>17-10-2023</a:t>
            </a:fld>
            <a:endParaRPr lang="nl-NL"/>
          </a:p>
        </p:txBody>
      </p:sp>
      <p:sp>
        <p:nvSpPr>
          <p:cNvPr id="6" name="Footer Placeholder 5">
            <a:extLst>
              <a:ext uri="{FF2B5EF4-FFF2-40B4-BE49-F238E27FC236}">
                <a16:creationId xmlns:a16="http://schemas.microsoft.com/office/drawing/2014/main" id="{21AB9F76-FF71-A20D-92E3-2B2048A15836}"/>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7" name="Slide Number Placeholder 6">
            <a:extLst>
              <a:ext uri="{FF2B5EF4-FFF2-40B4-BE49-F238E27FC236}">
                <a16:creationId xmlns:a16="http://schemas.microsoft.com/office/drawing/2014/main" id="{54DC6C35-BD54-8133-A907-8A3D848BF369}"/>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71135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8FCE-C3BC-6E77-23C7-4E53160CD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75B2CC5B-9F4D-D342-5722-69CE24D59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315CD7BA-3155-BE93-3E1C-BE59796CE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2CA28-57EF-4878-4C9C-120CC37B7139}"/>
              </a:ext>
            </a:extLst>
          </p:cNvPr>
          <p:cNvSpPr>
            <a:spLocks noGrp="1"/>
          </p:cNvSpPr>
          <p:nvPr>
            <p:ph type="dt" sz="half" idx="10"/>
          </p:nvPr>
        </p:nvSpPr>
        <p:spPr/>
        <p:txBody>
          <a:bodyPr/>
          <a:lstStyle/>
          <a:p>
            <a:fld id="{02F64A51-411A-4DE4-BB27-E887307CD2C6}" type="datetime1">
              <a:rPr lang="nl-NL" smtClean="0"/>
              <a:t>17-10-2023</a:t>
            </a:fld>
            <a:endParaRPr lang="nl-NL"/>
          </a:p>
        </p:txBody>
      </p:sp>
      <p:sp>
        <p:nvSpPr>
          <p:cNvPr id="6" name="Footer Placeholder 5">
            <a:extLst>
              <a:ext uri="{FF2B5EF4-FFF2-40B4-BE49-F238E27FC236}">
                <a16:creationId xmlns:a16="http://schemas.microsoft.com/office/drawing/2014/main" id="{64A20784-C111-898D-F442-A7A11BA62D8D}"/>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
        <p:nvSpPr>
          <p:cNvPr id="7" name="Slide Number Placeholder 6">
            <a:extLst>
              <a:ext uri="{FF2B5EF4-FFF2-40B4-BE49-F238E27FC236}">
                <a16:creationId xmlns:a16="http://schemas.microsoft.com/office/drawing/2014/main" id="{FED44F53-0DA5-8C88-EF9B-A8DEE0633F69}"/>
              </a:ext>
            </a:extLst>
          </p:cNvPr>
          <p:cNvSpPr>
            <a:spLocks noGrp="1"/>
          </p:cNvSpPr>
          <p:nvPr>
            <p:ph type="sldNum" sz="quarter" idx="12"/>
          </p:nvPr>
        </p:nvSpPr>
        <p:spPr/>
        <p:txBody>
          <a:bodyPr/>
          <a:lstStyle/>
          <a:p>
            <a:fld id="{EB18CF34-FD73-4708-A14C-2222549B7A28}" type="slidenum">
              <a:rPr lang="nl-NL" smtClean="0"/>
              <a:t>‹#›</a:t>
            </a:fld>
            <a:endParaRPr lang="nl-NL"/>
          </a:p>
        </p:txBody>
      </p:sp>
    </p:spTree>
    <p:extLst>
      <p:ext uri="{BB962C8B-B14F-4D97-AF65-F5344CB8AC3E}">
        <p14:creationId xmlns:p14="http://schemas.microsoft.com/office/powerpoint/2010/main" val="98156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299A0-09A2-2659-7965-660FB7C5E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50027F3-8D24-D635-D3CB-96BE08CB3C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40674A6-4515-ACA0-F94B-0A4B8A73A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7169C-FD7B-4A72-A903-E20387B0B911}" type="datetime1">
              <a:rPr lang="nl-NL" smtClean="0"/>
              <a:t>17-10-2023</a:t>
            </a:fld>
            <a:endParaRPr lang="nl-NL"/>
          </a:p>
        </p:txBody>
      </p:sp>
      <p:sp>
        <p:nvSpPr>
          <p:cNvPr id="5" name="Footer Placeholder 4">
            <a:extLst>
              <a:ext uri="{FF2B5EF4-FFF2-40B4-BE49-F238E27FC236}">
                <a16:creationId xmlns:a16="http://schemas.microsoft.com/office/drawing/2014/main" id="{9E3F57BC-A13C-E74B-ADE5-1A77C9409F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nl-NL" dirty="0">
                <a:solidFill>
                  <a:srgbClr val="303030"/>
                </a:solidFill>
                <a:latin typeface="Arial" panose="020B0604020202020204" pitchFamily="34" charset="0"/>
              </a:rPr>
              <a:t>PP-PT-NL-0015</a:t>
            </a:r>
            <a:endParaRPr lang="nl-NL" dirty="0"/>
          </a:p>
        </p:txBody>
      </p:sp>
      <p:sp>
        <p:nvSpPr>
          <p:cNvPr id="6" name="Slide Number Placeholder 5">
            <a:extLst>
              <a:ext uri="{FF2B5EF4-FFF2-40B4-BE49-F238E27FC236}">
                <a16:creationId xmlns:a16="http://schemas.microsoft.com/office/drawing/2014/main" id="{5BAA6E48-0969-B5D2-FB15-BF46EBDCE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8CF34-FD73-4708-A14C-2222549B7A28}" type="slidenum">
              <a:rPr lang="nl-NL" smtClean="0"/>
              <a:t>‹#›</a:t>
            </a:fld>
            <a:endParaRPr lang="nl-NL"/>
          </a:p>
        </p:txBody>
      </p:sp>
    </p:spTree>
    <p:extLst>
      <p:ext uri="{BB962C8B-B14F-4D97-AF65-F5344CB8AC3E}">
        <p14:creationId xmlns:p14="http://schemas.microsoft.com/office/powerpoint/2010/main" val="1987882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sv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6.xml"/><Relationship Id="rId7" Type="http://schemas.openxmlformats.org/officeDocument/2006/relationships/image" Target="../media/image33.sv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sv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image" Target="../media/image37.sv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1.sv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8.xml"/><Relationship Id="rId5" Type="http://schemas.openxmlformats.org/officeDocument/2006/relationships/image" Target="../media/image43.sv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7.sv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37.xml"/><Relationship Id="rId7" Type="http://schemas.openxmlformats.org/officeDocument/2006/relationships/image" Target="../media/image51.sv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hovon.nl/_asset/_public/TreatmentGuidelines/TreatmentGuidelines_Lymphoma/Richtlijn-website-MCL-11-10-2017.pdf" TargetMode="Externa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36F750-57CB-2E5A-3EA7-AEFF44071963}"/>
              </a:ext>
            </a:extLst>
          </p:cNvPr>
          <p:cNvSpPr txBox="1">
            <a:spLocks/>
          </p:cNvSpPr>
          <p:nvPr/>
        </p:nvSpPr>
        <p:spPr>
          <a:xfrm>
            <a:off x="1490086" y="2597620"/>
            <a:ext cx="9211828" cy="1394036"/>
          </a:xfrm>
          <a:prstGeom prst="rect">
            <a:avLst/>
          </a:prstGeom>
        </p:spPr>
        <p:txBody>
          <a:bodyPr vert="horz" wrap="square" lIns="0" tIns="45720" rIns="0" bIns="45720" rtlCol="0" anchor="b">
            <a:spAutoFit/>
          </a:bodyPr>
          <a:lstStyle>
            <a:lvl1pPr algn="l" defTabSz="914400" rtl="0" eaLnBrk="1" latinLnBrk="0" hangingPunct="1">
              <a:lnSpc>
                <a:spcPct val="100000"/>
              </a:lnSpc>
              <a:spcBef>
                <a:spcPct val="0"/>
              </a:spcBef>
              <a:buNone/>
              <a:defRPr sz="48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70000"/>
              </a:lnSpc>
              <a:spcBef>
                <a:spcPct val="0"/>
              </a:spcBef>
              <a:spcAft>
                <a:spcPts val="0"/>
              </a:spcAft>
              <a:buClrTx/>
              <a:buSzTx/>
              <a:buFontTx/>
              <a:buNone/>
              <a:tabLst/>
              <a:defRPr/>
            </a:pPr>
            <a:r>
              <a:rPr kumimoji="0" lang="en-US" sz="4000" b="1" i="0" u="none" strike="noStrike" kern="1200" cap="all" spc="0" normalizeH="0" baseline="0" noProof="0" dirty="0" err="1">
                <a:ln>
                  <a:noFill/>
                </a:ln>
                <a:solidFill>
                  <a:schemeClr val="accent1"/>
                </a:solidFill>
                <a:effectLst/>
                <a:uLnTx/>
                <a:uFillTx/>
                <a:latin typeface="Arial" panose="020B0604020202020204"/>
                <a:ea typeface="+mj-ea"/>
                <a:cs typeface="+mj-cs"/>
              </a:rPr>
              <a:t>Pirtobrutinib</a:t>
            </a:r>
            <a:r>
              <a:rPr kumimoji="0" lang="en-US" sz="4000" b="1" i="0" u="none" strike="noStrike" kern="1200" cap="all" spc="0" normalizeH="0" baseline="0" noProof="0" dirty="0">
                <a:ln>
                  <a:noFill/>
                </a:ln>
                <a:solidFill>
                  <a:schemeClr val="accent1"/>
                </a:solidFill>
                <a:effectLst/>
                <a:uLnTx/>
                <a:uFillTx/>
                <a:latin typeface="Arial" panose="020B0604020202020204"/>
                <a:ea typeface="+mj-ea"/>
                <a:cs typeface="+mj-cs"/>
              </a:rPr>
              <a:t> </a:t>
            </a:r>
          </a:p>
          <a:p>
            <a:pPr marL="0" marR="0" lvl="0" indent="0" algn="ctr" defTabSz="914400" rtl="0" eaLnBrk="1" fontAlgn="auto" latinLnBrk="0" hangingPunct="1">
              <a:lnSpc>
                <a:spcPct val="70000"/>
              </a:lnSpc>
              <a:spcBef>
                <a:spcPct val="0"/>
              </a:spcBef>
              <a:spcAft>
                <a:spcPts val="0"/>
              </a:spcAft>
              <a:buClrTx/>
              <a:buSzTx/>
              <a:buFontTx/>
              <a:buNone/>
              <a:tabLst/>
              <a:defRPr/>
            </a:pPr>
            <a:r>
              <a:rPr kumimoji="0" lang="en-US" sz="4000" b="1" i="0" u="none" strike="noStrike" kern="1200" cap="all" spc="0" normalizeH="0" baseline="0" noProof="0" dirty="0">
                <a:ln>
                  <a:noFill/>
                </a:ln>
                <a:solidFill>
                  <a:schemeClr val="tx1"/>
                </a:solidFill>
                <a:effectLst/>
                <a:uLnTx/>
                <a:uFillTx/>
                <a:latin typeface="Arial" panose="020B0604020202020204"/>
                <a:ea typeface="+mj-ea"/>
                <a:cs typeface="+mj-cs"/>
              </a:rPr>
              <a:t>for </a:t>
            </a:r>
            <a:r>
              <a:rPr kumimoji="0" lang="en-US" sz="4000" b="1" i="0" u="none" strike="noStrike" kern="1200" cap="all" spc="0" normalizeH="0" baseline="0" noProof="0" dirty="0">
                <a:ln>
                  <a:noFill/>
                </a:ln>
                <a:solidFill>
                  <a:schemeClr val="accent1"/>
                </a:solidFill>
                <a:effectLst/>
                <a:uLnTx/>
                <a:uFillTx/>
                <a:latin typeface="Arial" panose="020B0604020202020204"/>
                <a:ea typeface="+mj-ea"/>
                <a:cs typeface="+mj-cs"/>
              </a:rPr>
              <a:t>R/R mcl </a:t>
            </a:r>
            <a:r>
              <a:rPr kumimoji="0" lang="en-US" sz="4000" b="1" i="0" u="none" strike="noStrike" kern="1200" cap="all" spc="0" normalizeH="0" baseline="0" noProof="0" dirty="0">
                <a:ln>
                  <a:noFill/>
                </a:ln>
                <a:solidFill>
                  <a:schemeClr val="tx1"/>
                </a:solidFill>
                <a:effectLst/>
                <a:uLnTx/>
                <a:uFillTx/>
                <a:latin typeface="Arial" panose="020B0604020202020204"/>
                <a:ea typeface="+mj-ea"/>
                <a:cs typeface="+mj-cs"/>
              </a:rPr>
              <a:t>after a covalent </a:t>
            </a:r>
            <a:r>
              <a:rPr kumimoji="0" lang="en-US" sz="4000" b="1" i="0" u="none" strike="noStrike" kern="1200" cap="all" spc="0" normalizeH="0" baseline="0" noProof="0" dirty="0">
                <a:ln>
                  <a:noFill/>
                </a:ln>
                <a:solidFill>
                  <a:schemeClr val="accent1"/>
                </a:solidFill>
                <a:effectLst/>
                <a:uLnTx/>
                <a:uFillTx/>
                <a:latin typeface="Arial" panose="020B0604020202020204"/>
                <a:ea typeface="+mj-ea"/>
                <a:cs typeface="+mj-cs"/>
              </a:rPr>
              <a:t>BTK-inhibitor</a:t>
            </a:r>
            <a:endParaRPr kumimoji="0" lang="en-US" sz="1100" b="0" i="0" u="none" strike="noStrike" kern="1200" cap="all" spc="0" normalizeH="0" baseline="0" noProof="0" dirty="0">
              <a:ln>
                <a:noFill/>
              </a:ln>
              <a:solidFill>
                <a:schemeClr val="accent1"/>
              </a:solidFill>
              <a:effectLst/>
              <a:uLnTx/>
              <a:uFillTx/>
              <a:latin typeface="Arial" panose="020B0604020202020204"/>
              <a:ea typeface="+mj-ea"/>
              <a:cs typeface="+mj-cs"/>
            </a:endParaRPr>
          </a:p>
        </p:txBody>
      </p:sp>
      <p:sp>
        <p:nvSpPr>
          <p:cNvPr id="4" name="TextBox 3">
            <a:extLst>
              <a:ext uri="{FF2B5EF4-FFF2-40B4-BE49-F238E27FC236}">
                <a16:creationId xmlns:a16="http://schemas.microsoft.com/office/drawing/2014/main" id="{F94B8529-C6E2-4F20-9344-79D7B2A51741}"/>
              </a:ext>
            </a:extLst>
          </p:cNvPr>
          <p:cNvSpPr txBox="1">
            <a:spLocks/>
          </p:cNvSpPr>
          <p:nvPr/>
        </p:nvSpPr>
        <p:spPr>
          <a:xfrm>
            <a:off x="1855073" y="6045244"/>
            <a:ext cx="9803527" cy="477054"/>
          </a:xfrm>
          <a:prstGeom prst="rect">
            <a:avLst/>
          </a:prstGeom>
          <a:noFill/>
        </p:spPr>
        <p:txBody>
          <a:bodyPr wrap="square" lIns="0" tIns="45720" rIns="91440" bIns="45720" rtlCol="0" anchor="b">
            <a:spAutoFit/>
          </a:bodyPr>
          <a:lstStyle/>
          <a:p>
            <a:pPr>
              <a:spcAft>
                <a:spcPts val="600"/>
              </a:spcAft>
              <a:defRPr/>
            </a:pPr>
            <a:r>
              <a:rPr kumimoji="0" lang="en-US" sz="1000" b="0" i="0" u="none" strike="noStrike" kern="1200" cap="none" spc="0" normalizeH="0" baseline="0" noProof="0" dirty="0">
                <a:ln>
                  <a:noFill/>
                </a:ln>
                <a:solidFill>
                  <a:srgbClr val="FFFFFF"/>
                </a:solidFill>
                <a:effectLst/>
                <a:uLnTx/>
                <a:uFillTx/>
                <a:ea typeface="+mn-ea"/>
                <a:cs typeface="+mn-cs"/>
              </a:rPr>
              <a:t>BTK=Bruton’s tyrosine kinase.</a:t>
            </a:r>
            <a:r>
              <a:rPr lang="en-US" sz="1000" dirty="0">
                <a:solidFill>
                  <a:srgbClr val="FFFFFF"/>
                </a:solidFill>
              </a:rPr>
              <a:t> </a:t>
            </a:r>
            <a:endParaRPr kumimoji="0" lang="en-US" sz="1000" b="0" i="0" u="none" strike="noStrike" kern="1200" cap="none" spc="0" normalizeH="0" baseline="0" noProof="0" dirty="0">
              <a:ln>
                <a:noFill/>
              </a:ln>
              <a:solidFill>
                <a:srgbClr val="FFFFFF"/>
              </a:solidFill>
              <a:effectLst/>
              <a:uLnTx/>
              <a:uFillTx/>
              <a:ea typeface="+mn-ea"/>
              <a:cs typeface="+mn-cs"/>
            </a:endParaRPr>
          </a:p>
          <a:p>
            <a:pPr>
              <a:defRPr/>
            </a:pPr>
            <a:r>
              <a:rPr lang="en-US" sz="1000" dirty="0">
                <a:solidFill>
                  <a:schemeClr val="bg1"/>
                </a:solidFill>
              </a:rPr>
              <a:t>PP-PT-NL-0015  10/2023  © </a:t>
            </a:r>
            <a:r>
              <a:rPr kumimoji="0" lang="en-US" sz="1000" b="0" i="0" u="none" strike="noStrike" kern="1200" cap="none" spc="0" normalizeH="0" baseline="0" noProof="0" dirty="0">
                <a:ln>
                  <a:noFill/>
                </a:ln>
                <a:solidFill>
                  <a:srgbClr val="FFFFFF"/>
                </a:solidFill>
                <a:effectLst/>
                <a:uLnTx/>
                <a:uFillTx/>
                <a:ea typeface="+mn-ea"/>
                <a:cs typeface="+mn-cs"/>
              </a:rPr>
              <a:t>2023 Eli Lilly and Company. </a:t>
            </a:r>
            <a:endParaRPr lang="en-US" sz="1000" b="0" i="0" u="none" strike="noStrike" kern="1200" cap="none" spc="0" normalizeH="0" baseline="0" noProof="0" dirty="0">
              <a:ln>
                <a:noFill/>
              </a:ln>
              <a:solidFill>
                <a:srgbClr val="FFFFFF"/>
              </a:solidFill>
              <a:effectLst/>
              <a:uLnTx/>
              <a:uFillTx/>
              <a:cs typeface="Arial"/>
            </a:endParaRPr>
          </a:p>
        </p:txBody>
      </p:sp>
      <p:sp>
        <p:nvSpPr>
          <p:cNvPr id="5" name="Title 1">
            <a:extLst>
              <a:ext uri="{FF2B5EF4-FFF2-40B4-BE49-F238E27FC236}">
                <a16:creationId xmlns:a16="http://schemas.microsoft.com/office/drawing/2014/main" id="{D6DBBE30-C13E-5072-DCE4-BBC4B727AA42}"/>
              </a:ext>
            </a:extLst>
          </p:cNvPr>
          <p:cNvSpPr txBox="1">
            <a:spLocks/>
          </p:cNvSpPr>
          <p:nvPr/>
        </p:nvSpPr>
        <p:spPr>
          <a:xfrm>
            <a:off x="1577500" y="3911648"/>
            <a:ext cx="9037000" cy="400110"/>
          </a:xfrm>
          <a:prstGeom prst="rect">
            <a:avLst/>
          </a:prstGeom>
        </p:spPr>
        <p:txBody>
          <a:bodyPr vert="horz" lIns="0" tIns="45720" rIns="0" bIns="45720" rtlCol="0" anchor="t">
            <a:spAutoFit/>
          </a:bodyPr>
          <a:lstStyle>
            <a:lvl1pPr algn="l" defTabSz="914400" rtl="0" eaLnBrk="1" latinLnBrk="0" hangingPunct="1">
              <a:lnSpc>
                <a:spcPct val="100000"/>
              </a:lnSpc>
              <a:spcBef>
                <a:spcPct val="0"/>
              </a:spcBef>
              <a:buNone/>
              <a:defRPr sz="48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10" normalizeH="0" baseline="0" noProof="0" dirty="0">
                <a:ln>
                  <a:noFill/>
                </a:ln>
                <a:solidFill>
                  <a:srgbClr val="FFFFFF"/>
                </a:solidFill>
                <a:effectLst/>
                <a:uLnTx/>
                <a:uFillTx/>
                <a:latin typeface="Arial" panose="020B0604020202020204"/>
                <a:ea typeface="+mj-ea"/>
                <a:cs typeface="+mj-cs"/>
              </a:rPr>
              <a:t>IN PATIENTS with MCL previously treated with a BTK inhibitor</a:t>
            </a:r>
            <a:endParaRPr kumimoji="0" lang="en-US" sz="2600" b="0" i="0" u="none" strike="noStrike" kern="1200" cap="all" spc="0" normalizeH="0" baseline="0" noProof="0" dirty="0">
              <a:ln>
                <a:noFill/>
              </a:ln>
              <a:solidFill>
                <a:srgbClr val="FFFFFF"/>
              </a:solidFill>
              <a:effectLst/>
              <a:uLnTx/>
              <a:uFillTx/>
              <a:latin typeface="Arial" panose="020B0604020202020204"/>
              <a:ea typeface="+mj-ea"/>
              <a:cs typeface="+mj-cs"/>
            </a:endParaRPr>
          </a:p>
        </p:txBody>
      </p:sp>
      <p:sp>
        <p:nvSpPr>
          <p:cNvPr id="2" name="Footer Placeholder 1">
            <a:extLst>
              <a:ext uri="{FF2B5EF4-FFF2-40B4-BE49-F238E27FC236}">
                <a16:creationId xmlns:a16="http://schemas.microsoft.com/office/drawing/2014/main" id="{1B21DCE5-97BF-8B6C-DB17-5223FD58042F}"/>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27048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327D-6943-A348-8CB1-9787B51CA298}"/>
              </a:ext>
            </a:extLst>
          </p:cNvPr>
          <p:cNvSpPr>
            <a:spLocks noGrp="1"/>
          </p:cNvSpPr>
          <p:nvPr>
            <p:ph type="title"/>
          </p:nvPr>
        </p:nvSpPr>
        <p:spPr/>
        <p:txBody>
          <a:bodyPr>
            <a:noAutofit/>
          </a:bodyPr>
          <a:lstStyle/>
          <a:p>
            <a:r>
              <a:rPr lang="en-US" dirty="0"/>
              <a:t>When a covalent BTK inhibitor stops working, </a:t>
            </a:r>
            <a:br>
              <a:rPr lang="en-US" dirty="0"/>
            </a:br>
            <a:r>
              <a:rPr lang="en-US" dirty="0"/>
              <a:t>treatment options are limited and </a:t>
            </a:r>
            <a:r>
              <a:rPr lang="en-US" dirty="0">
                <a:solidFill>
                  <a:schemeClr val="accent1"/>
                </a:solidFill>
              </a:rPr>
              <a:t>prognosis is poor</a:t>
            </a:r>
            <a:r>
              <a:rPr lang="en-US" baseline="30000" dirty="0">
                <a:solidFill>
                  <a:schemeClr val="accent1"/>
                </a:solidFill>
              </a:rPr>
              <a:t>1</a:t>
            </a:r>
            <a:r>
              <a:rPr lang="en-US" dirty="0">
                <a:solidFill>
                  <a:schemeClr val="accent1"/>
                </a:solidFill>
              </a:rPr>
              <a:t> </a:t>
            </a:r>
          </a:p>
        </p:txBody>
      </p:sp>
      <p:pic>
        <p:nvPicPr>
          <p:cNvPr id="8" name="Picture 7">
            <a:extLst>
              <a:ext uri="{FF2B5EF4-FFF2-40B4-BE49-F238E27FC236}">
                <a16:creationId xmlns:a16="http://schemas.microsoft.com/office/drawing/2014/main" id="{EC46824A-7734-1E12-B608-70E8ABDEA850}"/>
              </a:ext>
            </a:extLst>
          </p:cNvPr>
          <p:cNvPicPr>
            <a:picLocks noChangeAspect="1"/>
          </p:cNvPicPr>
          <p:nvPr/>
        </p:nvPicPr>
        <p:blipFill>
          <a:blip r:embed="rId4"/>
          <a:stretch>
            <a:fillRect/>
          </a:stretch>
        </p:blipFill>
        <p:spPr>
          <a:xfrm>
            <a:off x="684406" y="1694447"/>
            <a:ext cx="10821795" cy="4395133"/>
          </a:xfrm>
          <a:prstGeom prst="rect">
            <a:avLst/>
          </a:prstGeom>
        </p:spPr>
      </p:pic>
      <p:sp>
        <p:nvSpPr>
          <p:cNvPr id="5" name="Footer Placeholder 2">
            <a:extLst>
              <a:ext uri="{FF2B5EF4-FFF2-40B4-BE49-F238E27FC236}">
                <a16:creationId xmlns:a16="http://schemas.microsoft.com/office/drawing/2014/main" id="{B7AAD54D-9A52-6F04-2B82-D2B9D41FF759}"/>
              </a:ext>
            </a:extLst>
          </p:cNvPr>
          <p:cNvSpPr txBox="1">
            <a:spLocks/>
          </p:cNvSpPr>
          <p:nvPr/>
        </p:nvSpPr>
        <p:spPr>
          <a:xfrm>
            <a:off x="684405" y="4962380"/>
            <a:ext cx="10821795" cy="1407373"/>
          </a:xfrm>
          <a:prstGeom prst="rect">
            <a:avLst/>
          </a:prstGeom>
        </p:spPr>
        <p:txBody>
          <a:bodyPr vert="horz" lIns="91440" tIns="45720" rIns="91440" bIns="45720" rtlCol="0" anchor="b" anchorCtr="0"/>
          <a:lstStyle>
            <a:defPPr>
              <a:defRPr lang="en-US"/>
            </a:defPPr>
            <a:lvl1pPr marL="0" algn="l" defTabSz="914400" rtl="0" eaLnBrk="1" latinLnBrk="0" hangingPunct="1">
              <a:lnSpc>
                <a:spcPct val="85000"/>
              </a:lnSpc>
              <a:spcBef>
                <a:spcPts val="400"/>
              </a:spcBef>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b="1" dirty="0">
                <a:solidFill>
                  <a:srgbClr val="353E51"/>
                </a:solidFill>
                <a:latin typeface="Arial" panose="020B0604020202020204"/>
              </a:rPr>
              <a:t>1. </a:t>
            </a:r>
            <a:r>
              <a:rPr lang="nl-NL" dirty="0">
                <a:solidFill>
                  <a:srgbClr val="373E4F"/>
                </a:solidFill>
                <a:latin typeface="Arial" panose="020B0604020202020204"/>
              </a:rPr>
              <a:t>Hess G, et al. Br J Haematol. 2022;10.1111/bjh.18519.</a:t>
            </a:r>
            <a:endParaRPr lang="nl-NL" dirty="0">
              <a:solidFill>
                <a:srgbClr val="353E51"/>
              </a:solidFill>
              <a:latin typeface="Arial" panose="020B0604020202020204"/>
              <a:ea typeface="+mn-lt"/>
              <a:cs typeface="Arial" panose="020B0604020202020204"/>
            </a:endParaRPr>
          </a:p>
        </p:txBody>
      </p:sp>
      <p:sp>
        <p:nvSpPr>
          <p:cNvPr id="3" name="Footer Placeholder 2">
            <a:extLst>
              <a:ext uri="{FF2B5EF4-FFF2-40B4-BE49-F238E27FC236}">
                <a16:creationId xmlns:a16="http://schemas.microsoft.com/office/drawing/2014/main" id="{C458D997-7177-0FDA-7A3D-5912E83C1636}"/>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
        <p:nvSpPr>
          <p:cNvPr id="4" name="TextBox 3">
            <a:extLst>
              <a:ext uri="{FF2B5EF4-FFF2-40B4-BE49-F238E27FC236}">
                <a16:creationId xmlns:a16="http://schemas.microsoft.com/office/drawing/2014/main" id="{AAED52F1-3763-2F3D-4F5D-8014638FB75E}"/>
              </a:ext>
            </a:extLst>
          </p:cNvPr>
          <p:cNvSpPr txBox="1"/>
          <p:nvPr/>
        </p:nvSpPr>
        <p:spPr>
          <a:xfrm rot="16200000">
            <a:off x="2069655" y="3150058"/>
            <a:ext cx="1870870" cy="369332"/>
          </a:xfrm>
          <a:prstGeom prst="rect">
            <a:avLst/>
          </a:prstGeom>
          <a:solidFill>
            <a:schemeClr val="bg1"/>
          </a:solidFill>
        </p:spPr>
        <p:txBody>
          <a:bodyPr wrap="square" rtlCol="0">
            <a:spAutoFit/>
          </a:bodyPr>
          <a:lstStyle/>
          <a:p>
            <a:pPr algn="r"/>
            <a:r>
              <a:rPr lang="en-US" dirty="0"/>
              <a:t>Overall survival</a:t>
            </a:r>
            <a:endParaRPr lang="nl-NL" dirty="0"/>
          </a:p>
        </p:txBody>
      </p:sp>
      <p:sp>
        <p:nvSpPr>
          <p:cNvPr id="6" name="TextBox 5">
            <a:extLst>
              <a:ext uri="{FF2B5EF4-FFF2-40B4-BE49-F238E27FC236}">
                <a16:creationId xmlns:a16="http://schemas.microsoft.com/office/drawing/2014/main" id="{E36E1278-F35E-BF4B-8CCB-A3F0FFA08628}"/>
              </a:ext>
            </a:extLst>
          </p:cNvPr>
          <p:cNvSpPr txBox="1"/>
          <p:nvPr/>
        </p:nvSpPr>
        <p:spPr>
          <a:xfrm>
            <a:off x="4403326" y="5163553"/>
            <a:ext cx="6480698" cy="369332"/>
          </a:xfrm>
          <a:prstGeom prst="rect">
            <a:avLst/>
          </a:prstGeom>
          <a:solidFill>
            <a:schemeClr val="bg1"/>
          </a:solidFill>
        </p:spPr>
        <p:txBody>
          <a:bodyPr wrap="square" rtlCol="0">
            <a:spAutoFit/>
          </a:bodyPr>
          <a:lstStyle/>
          <a:p>
            <a:pPr algn="ctr"/>
            <a:r>
              <a:rPr lang="en-US" dirty="0"/>
              <a:t>Time (years) since initiation of first BTK inhibitor therapy</a:t>
            </a:r>
            <a:endParaRPr lang="nl-NL" dirty="0"/>
          </a:p>
        </p:txBody>
      </p:sp>
      <p:sp>
        <p:nvSpPr>
          <p:cNvPr id="9" name="TextBox 8">
            <a:extLst>
              <a:ext uri="{FF2B5EF4-FFF2-40B4-BE49-F238E27FC236}">
                <a16:creationId xmlns:a16="http://schemas.microsoft.com/office/drawing/2014/main" id="{0A165E05-B0A0-4F74-B450-C537E99AE9E2}"/>
              </a:ext>
            </a:extLst>
          </p:cNvPr>
          <p:cNvSpPr txBox="1"/>
          <p:nvPr/>
        </p:nvSpPr>
        <p:spPr>
          <a:xfrm>
            <a:off x="684404" y="5476529"/>
            <a:ext cx="2689111" cy="646331"/>
          </a:xfrm>
          <a:prstGeom prst="rect">
            <a:avLst/>
          </a:prstGeom>
          <a:solidFill>
            <a:schemeClr val="bg1"/>
          </a:solidFill>
        </p:spPr>
        <p:txBody>
          <a:bodyPr wrap="square" rtlCol="0">
            <a:spAutoFit/>
          </a:bodyPr>
          <a:lstStyle/>
          <a:p>
            <a:pPr algn="r"/>
            <a:r>
              <a:rPr lang="en-US" dirty="0"/>
              <a:t>Numbers at risk (censured)</a:t>
            </a:r>
            <a:endParaRPr lang="nl-NL" dirty="0"/>
          </a:p>
        </p:txBody>
      </p:sp>
      <p:sp>
        <p:nvSpPr>
          <p:cNvPr id="10" name="TextBox 9">
            <a:extLst>
              <a:ext uri="{FF2B5EF4-FFF2-40B4-BE49-F238E27FC236}">
                <a16:creationId xmlns:a16="http://schemas.microsoft.com/office/drawing/2014/main" id="{2A2F216A-D2C3-23E9-5225-3BC2580595E5}"/>
              </a:ext>
            </a:extLst>
          </p:cNvPr>
          <p:cNvSpPr txBox="1"/>
          <p:nvPr/>
        </p:nvSpPr>
        <p:spPr>
          <a:xfrm>
            <a:off x="5640764" y="1891861"/>
            <a:ext cx="2810778" cy="646331"/>
          </a:xfrm>
          <a:prstGeom prst="rect">
            <a:avLst/>
          </a:prstGeom>
          <a:solidFill>
            <a:schemeClr val="bg1"/>
          </a:solidFill>
        </p:spPr>
        <p:txBody>
          <a:bodyPr wrap="square" rtlCol="0">
            <a:spAutoFit/>
          </a:bodyPr>
          <a:lstStyle/>
          <a:p>
            <a:pPr algn="r"/>
            <a:r>
              <a:rPr lang="en-US" dirty="0"/>
              <a:t>Median survival (95%-CI):</a:t>
            </a:r>
          </a:p>
          <a:p>
            <a:pPr algn="r"/>
            <a:r>
              <a:rPr lang="en-US" dirty="0"/>
              <a:t>9.74 months (6.32-12.73)</a:t>
            </a:r>
            <a:endParaRPr lang="nl-NL" dirty="0"/>
          </a:p>
        </p:txBody>
      </p:sp>
    </p:spTree>
    <p:custDataLst>
      <p:tags r:id="rId1"/>
    </p:custDataLst>
    <p:extLst>
      <p:ext uri="{BB962C8B-B14F-4D97-AF65-F5344CB8AC3E}">
        <p14:creationId xmlns:p14="http://schemas.microsoft.com/office/powerpoint/2010/main" val="47023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32DB-FAB2-8DEE-B326-9B795E6A7DB8}"/>
              </a:ext>
            </a:extLst>
          </p:cNvPr>
          <p:cNvSpPr>
            <a:spLocks noGrp="1"/>
          </p:cNvSpPr>
          <p:nvPr>
            <p:ph type="title"/>
          </p:nvPr>
        </p:nvSpPr>
        <p:spPr>
          <a:xfrm>
            <a:off x="685800" y="353724"/>
            <a:ext cx="10839451" cy="978729"/>
          </a:xfrm>
        </p:spPr>
        <p:txBody>
          <a:bodyPr>
            <a:spAutoFit/>
          </a:bodyPr>
          <a:lstStyle/>
          <a:p>
            <a:r>
              <a:rPr lang="en-US" sz="3200" dirty="0" err="1"/>
              <a:t>Pirtobrutinib</a:t>
            </a:r>
            <a:r>
              <a:rPr lang="en-US" sz="3200" dirty="0"/>
              <a:t> can </a:t>
            </a:r>
            <a:r>
              <a:rPr lang="en-US" sz="3200" dirty="0">
                <a:solidFill>
                  <a:schemeClr val="accent1"/>
                </a:solidFill>
              </a:rPr>
              <a:t>reestablish BTK inhibition </a:t>
            </a:r>
            <a:r>
              <a:rPr lang="en-US" sz="3200" dirty="0"/>
              <a:t>after progression on a covalent BTK inhibitor</a:t>
            </a:r>
            <a:r>
              <a:rPr lang="en-US" sz="3200" baseline="30000" dirty="0"/>
              <a:t>1</a:t>
            </a:r>
          </a:p>
        </p:txBody>
      </p:sp>
      <p:sp>
        <p:nvSpPr>
          <p:cNvPr id="5" name="Content Placeholder 4">
            <a:extLst>
              <a:ext uri="{FF2B5EF4-FFF2-40B4-BE49-F238E27FC236}">
                <a16:creationId xmlns:a16="http://schemas.microsoft.com/office/drawing/2014/main" id="{05D0E32C-33EB-4CC6-88F7-6266E9B306FB}"/>
              </a:ext>
            </a:extLst>
          </p:cNvPr>
          <p:cNvSpPr>
            <a:spLocks noGrp="1"/>
          </p:cNvSpPr>
          <p:nvPr>
            <p:ph idx="1"/>
          </p:nvPr>
        </p:nvSpPr>
        <p:spPr>
          <a:xfrm>
            <a:off x="780278" y="2264806"/>
            <a:ext cx="10414001" cy="1771767"/>
          </a:xfrm>
        </p:spPr>
        <p:txBody>
          <a:bodyPr vert="horz" wrap="square" lIns="0" tIns="45720" rIns="0" bIns="45720" rtlCol="0" anchor="t">
            <a:spAutoFit/>
          </a:bodyPr>
          <a:lstStyle/>
          <a:p>
            <a:pPr marL="0" indent="0">
              <a:buNone/>
            </a:pPr>
            <a:r>
              <a:rPr lang="en-US" b="1" dirty="0">
                <a:solidFill>
                  <a:schemeClr val="accent1"/>
                </a:solidFill>
              </a:rPr>
              <a:t>INDICATION</a:t>
            </a:r>
          </a:p>
          <a:p>
            <a:r>
              <a:rPr lang="en-GB" dirty="0" err="1">
                <a:solidFill>
                  <a:srgbClr val="353E51"/>
                </a:solidFill>
                <a:ea typeface="+mn-lt"/>
                <a:cs typeface="+mn-lt"/>
              </a:rPr>
              <a:t>Pirtobrutinib</a:t>
            </a:r>
            <a:r>
              <a:rPr lang="en-GB" dirty="0">
                <a:solidFill>
                  <a:srgbClr val="353E51"/>
                </a:solidFill>
                <a:ea typeface="+mn-lt"/>
                <a:cs typeface="+mn-lt"/>
              </a:rPr>
              <a:t> is indicated for the treatment of adult patients with relapsed or refractory MCL who have been previously treated with a covalent BTK inhibitor. </a:t>
            </a:r>
          </a:p>
        </p:txBody>
      </p:sp>
      <p:sp>
        <p:nvSpPr>
          <p:cNvPr id="9" name="TextBox 8">
            <a:extLst>
              <a:ext uri="{FF2B5EF4-FFF2-40B4-BE49-F238E27FC236}">
                <a16:creationId xmlns:a16="http://schemas.microsoft.com/office/drawing/2014/main" id="{03ED158F-D377-B974-D3A6-5DED408BA3B6}"/>
              </a:ext>
            </a:extLst>
          </p:cNvPr>
          <p:cNvSpPr txBox="1">
            <a:spLocks/>
          </p:cNvSpPr>
          <p:nvPr/>
        </p:nvSpPr>
        <p:spPr>
          <a:xfrm>
            <a:off x="682624" y="6111348"/>
            <a:ext cx="8910844" cy="392928"/>
          </a:xfrm>
          <a:prstGeom prst="rect">
            <a:avLst/>
          </a:prstGeom>
          <a:noFill/>
        </p:spPr>
        <p:txBody>
          <a:bodyPr wrap="square" lIns="91440" tIns="45720" rIns="91440" bIns="45720" rtlCol="0" anchor="b">
            <a:spAutoFit/>
          </a:bodyPr>
          <a:lstStyle>
            <a:defPPr>
              <a:defRPr lang="en-US"/>
            </a:defPPr>
            <a:lvl1pPr>
              <a:defRPr sz="1000"/>
            </a:lvl1pPr>
          </a:lstStyle>
          <a:p>
            <a:pPr>
              <a:lnSpc>
                <a:spcPct val="90000"/>
              </a:lnSpc>
              <a:spcBef>
                <a:spcPts val="400"/>
              </a:spcBef>
            </a:pPr>
            <a:endParaRPr lang="en-US" dirty="0">
              <a:cs typeface="Arial"/>
            </a:endParaRPr>
          </a:p>
          <a:p>
            <a:pPr>
              <a:lnSpc>
                <a:spcPct val="90000"/>
              </a:lnSpc>
              <a:spcBef>
                <a:spcPts val="400"/>
              </a:spcBef>
            </a:pPr>
            <a:r>
              <a:rPr lang="en-US" sz="800" b="1" dirty="0"/>
              <a:t>1.</a:t>
            </a:r>
            <a:r>
              <a:rPr lang="en-US" sz="800" dirty="0"/>
              <a:t> Jaypirca (</a:t>
            </a:r>
            <a:r>
              <a:rPr lang="en-US" sz="800" dirty="0" err="1"/>
              <a:t>pirtobrutinib</a:t>
            </a:r>
            <a:r>
              <a:rPr lang="en-US" sz="800" dirty="0"/>
              <a:t>). Summary of Product Characteristics. Eli Lilly Nederland B.V. </a:t>
            </a:r>
            <a:r>
              <a:rPr lang="en-US" sz="800" dirty="0">
                <a:ea typeface="+mn-lt"/>
                <a:cs typeface="+mn-lt"/>
              </a:rPr>
              <a:t> </a:t>
            </a:r>
          </a:p>
        </p:txBody>
      </p:sp>
      <p:sp>
        <p:nvSpPr>
          <p:cNvPr id="4" name="Footer Placeholder 3">
            <a:extLst>
              <a:ext uri="{FF2B5EF4-FFF2-40B4-BE49-F238E27FC236}">
                <a16:creationId xmlns:a16="http://schemas.microsoft.com/office/drawing/2014/main" id="{CFC7B931-BF08-980F-D1C6-7F546D4D7707}"/>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271069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533FFB0-E68F-D01A-30D6-3822B46AE2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4386">
            <a:off x="4777179" y="2719291"/>
            <a:ext cx="2274914" cy="1546058"/>
          </a:xfrm>
          <a:prstGeom prst="rect">
            <a:avLst/>
          </a:prstGeom>
        </p:spPr>
      </p:pic>
      <p:pic>
        <p:nvPicPr>
          <p:cNvPr id="6" name="Graphic 5">
            <a:extLst>
              <a:ext uri="{FF2B5EF4-FFF2-40B4-BE49-F238E27FC236}">
                <a16:creationId xmlns:a16="http://schemas.microsoft.com/office/drawing/2014/main" id="{555DE740-EF45-EAC6-9460-7E080220B4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4386">
            <a:off x="1005313" y="2646879"/>
            <a:ext cx="2274914" cy="1546058"/>
          </a:xfrm>
          <a:prstGeom prst="rect">
            <a:avLst/>
          </a:prstGeom>
        </p:spPr>
      </p:pic>
      <p:sp>
        <p:nvSpPr>
          <p:cNvPr id="76" name="TextBox 75">
            <a:extLst>
              <a:ext uri="{FF2B5EF4-FFF2-40B4-BE49-F238E27FC236}">
                <a16:creationId xmlns:a16="http://schemas.microsoft.com/office/drawing/2014/main" id="{0027E1E2-0461-88BF-D148-9B411695814B}"/>
              </a:ext>
            </a:extLst>
          </p:cNvPr>
          <p:cNvSpPr txBox="1"/>
          <p:nvPr/>
        </p:nvSpPr>
        <p:spPr>
          <a:xfrm>
            <a:off x="1171731" y="5291499"/>
            <a:ext cx="2001554" cy="253916"/>
          </a:xfrm>
          <a:prstGeom prst="rect">
            <a:avLst/>
          </a:prstGeom>
          <a:noFill/>
        </p:spPr>
        <p:txBody>
          <a:bodyPr wrap="square">
            <a:spAutoFit/>
          </a:bodyPr>
          <a:lstStyle/>
          <a:p>
            <a:r>
              <a:rPr lang="en-US" sz="1050">
                <a:solidFill>
                  <a:schemeClr val="accent2"/>
                </a:solidFill>
              </a:rPr>
              <a:t>Covalent BTK Inhibitor</a:t>
            </a:r>
            <a:endParaRPr lang="en-US" sz="3600">
              <a:solidFill>
                <a:schemeClr val="accent2"/>
              </a:solidFill>
            </a:endParaRPr>
          </a:p>
        </p:txBody>
      </p:sp>
      <p:sp>
        <p:nvSpPr>
          <p:cNvPr id="77" name="Isosceles Triangle 76">
            <a:extLst>
              <a:ext uri="{FF2B5EF4-FFF2-40B4-BE49-F238E27FC236}">
                <a16:creationId xmlns:a16="http://schemas.microsoft.com/office/drawing/2014/main" id="{AE7F56FC-94FB-6EA3-C6C3-64B7DA2A5F10}"/>
              </a:ext>
            </a:extLst>
          </p:cNvPr>
          <p:cNvSpPr/>
          <p:nvPr/>
        </p:nvSpPr>
        <p:spPr>
          <a:xfrm rot="16200000">
            <a:off x="1016173" y="5323897"/>
            <a:ext cx="173110" cy="189121"/>
          </a:xfrm>
          <a:prstGeom prst="triangle">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23B125B-85D7-BF4E-7C64-8C64B24E796D}"/>
              </a:ext>
            </a:extLst>
          </p:cNvPr>
          <p:cNvCxnSpPr>
            <a:cxnSpLocks/>
          </p:cNvCxnSpPr>
          <p:nvPr/>
        </p:nvCxnSpPr>
        <p:spPr>
          <a:xfrm>
            <a:off x="3903523" y="1606810"/>
            <a:ext cx="0" cy="3925772"/>
          </a:xfrm>
          <a:prstGeom prst="line">
            <a:avLst/>
          </a:prstGeom>
          <a:ln w="508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C510CC5-AD3A-38FA-A86E-2F7506A19896}"/>
              </a:ext>
            </a:extLst>
          </p:cNvPr>
          <p:cNvSpPr/>
          <p:nvPr/>
        </p:nvSpPr>
        <p:spPr>
          <a:xfrm>
            <a:off x="4437095" y="3876675"/>
            <a:ext cx="1181100" cy="11811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274320" bIns="182880" rtlCol="0" anchor="ctr"/>
          <a:lstStyle/>
          <a:p>
            <a:pPr algn="ctr"/>
            <a:r>
              <a:rPr lang="en-US" sz="1200" b="1"/>
              <a:t>BTK </a:t>
            </a:r>
          </a:p>
          <a:p>
            <a:pPr algn="ctr"/>
            <a:r>
              <a:rPr lang="en-US" sz="1200" b="1"/>
              <a:t>Protein</a:t>
            </a:r>
          </a:p>
        </p:txBody>
      </p:sp>
      <p:sp>
        <p:nvSpPr>
          <p:cNvPr id="33" name="Oval 32">
            <a:extLst>
              <a:ext uri="{FF2B5EF4-FFF2-40B4-BE49-F238E27FC236}">
                <a16:creationId xmlns:a16="http://schemas.microsoft.com/office/drawing/2014/main" id="{4EAD1D5F-4207-4961-8919-A0B4135492A5}"/>
              </a:ext>
            </a:extLst>
          </p:cNvPr>
          <p:cNvSpPr/>
          <p:nvPr/>
        </p:nvSpPr>
        <p:spPr>
          <a:xfrm>
            <a:off x="5324670" y="4305301"/>
            <a:ext cx="742950" cy="742950"/>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5FFE3EA1-4C60-9535-6A81-5F0E5D8AA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00000">
            <a:off x="5315144" y="4246037"/>
            <a:ext cx="783292" cy="816500"/>
          </a:xfrm>
          <a:prstGeom prst="rect">
            <a:avLst/>
          </a:prstGeom>
        </p:spPr>
      </p:pic>
      <p:sp>
        <p:nvSpPr>
          <p:cNvPr id="36" name="TextBox 35">
            <a:extLst>
              <a:ext uri="{FF2B5EF4-FFF2-40B4-BE49-F238E27FC236}">
                <a16:creationId xmlns:a16="http://schemas.microsoft.com/office/drawing/2014/main" id="{61EBD85E-9F25-4149-109E-5CE058E463C5}"/>
              </a:ext>
            </a:extLst>
          </p:cNvPr>
          <p:cNvSpPr txBox="1"/>
          <p:nvPr/>
        </p:nvSpPr>
        <p:spPr>
          <a:xfrm>
            <a:off x="5248470" y="4528185"/>
            <a:ext cx="904875" cy="253916"/>
          </a:xfrm>
          <a:prstGeom prst="rect">
            <a:avLst/>
          </a:prstGeom>
          <a:noFill/>
        </p:spPr>
        <p:txBody>
          <a:bodyPr wrap="square" rtlCol="0">
            <a:spAutoFit/>
          </a:bodyPr>
          <a:lstStyle/>
          <a:p>
            <a:pPr algn="ctr"/>
            <a:r>
              <a:rPr lang="en-US" sz="1000" b="1" dirty="0" err="1"/>
              <a:t>Pirtobrutinib</a:t>
            </a:r>
            <a:endParaRPr lang="en-US" sz="1000" b="1" dirty="0"/>
          </a:p>
        </p:txBody>
      </p:sp>
      <p:grpSp>
        <p:nvGrpSpPr>
          <p:cNvPr id="8" name="Group 7">
            <a:extLst>
              <a:ext uri="{FF2B5EF4-FFF2-40B4-BE49-F238E27FC236}">
                <a16:creationId xmlns:a16="http://schemas.microsoft.com/office/drawing/2014/main" id="{DCAD704D-D35C-CC97-4F1B-725B45B84ECB}"/>
              </a:ext>
            </a:extLst>
          </p:cNvPr>
          <p:cNvGrpSpPr/>
          <p:nvPr/>
        </p:nvGrpSpPr>
        <p:grpSpPr>
          <a:xfrm>
            <a:off x="5319590" y="1647824"/>
            <a:ext cx="2266906" cy="1476375"/>
            <a:chOff x="5278950" y="1647824"/>
            <a:chExt cx="2266906" cy="1476375"/>
          </a:xfrm>
        </p:grpSpPr>
        <p:sp>
          <p:nvSpPr>
            <p:cNvPr id="37" name="Freeform: Shape 36">
              <a:extLst>
                <a:ext uri="{FF2B5EF4-FFF2-40B4-BE49-F238E27FC236}">
                  <a16:creationId xmlns:a16="http://schemas.microsoft.com/office/drawing/2014/main" id="{61E8CE3C-19F7-B95D-3374-6C8D3489CB3C}"/>
                </a:ext>
              </a:extLst>
            </p:cNvPr>
            <p:cNvSpPr/>
            <p:nvPr/>
          </p:nvSpPr>
          <p:spPr>
            <a:xfrm>
              <a:off x="5986974" y="2005013"/>
              <a:ext cx="414338" cy="714375"/>
            </a:xfrm>
            <a:custGeom>
              <a:avLst/>
              <a:gdLst>
                <a:gd name="connsiteX0" fmla="*/ 0 w 404813"/>
                <a:gd name="connsiteY0" fmla="*/ 209550 h 700087"/>
                <a:gd name="connsiteX1" fmla="*/ 4763 w 404813"/>
                <a:gd name="connsiteY1" fmla="*/ 609600 h 700087"/>
                <a:gd name="connsiteX2" fmla="*/ 180975 w 404813"/>
                <a:gd name="connsiteY2" fmla="*/ 700087 h 700087"/>
                <a:gd name="connsiteX3" fmla="*/ 400050 w 404813"/>
                <a:gd name="connsiteY3" fmla="*/ 495300 h 700087"/>
                <a:gd name="connsiteX4" fmla="*/ 304800 w 404813"/>
                <a:gd name="connsiteY4" fmla="*/ 328612 h 700087"/>
                <a:gd name="connsiteX5" fmla="*/ 404813 w 404813"/>
                <a:gd name="connsiteY5" fmla="*/ 0 h 700087"/>
                <a:gd name="connsiteX6" fmla="*/ 0 w 404813"/>
                <a:gd name="connsiteY6" fmla="*/ 209550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813" h="700087">
                  <a:moveTo>
                    <a:pt x="0" y="209550"/>
                  </a:moveTo>
                  <a:cubicBezTo>
                    <a:pt x="1588" y="342900"/>
                    <a:pt x="3175" y="476250"/>
                    <a:pt x="4763" y="609600"/>
                  </a:cubicBezTo>
                  <a:lnTo>
                    <a:pt x="180975" y="700087"/>
                  </a:lnTo>
                  <a:lnTo>
                    <a:pt x="400050" y="495300"/>
                  </a:lnTo>
                  <a:lnTo>
                    <a:pt x="304800" y="328612"/>
                  </a:lnTo>
                  <a:lnTo>
                    <a:pt x="404813" y="0"/>
                  </a:lnTo>
                  <a:lnTo>
                    <a:pt x="0" y="209550"/>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2E8A812-0364-26A9-CBC2-9127778754AB}"/>
                </a:ext>
              </a:extLst>
            </p:cNvPr>
            <p:cNvGrpSpPr/>
            <p:nvPr/>
          </p:nvGrpSpPr>
          <p:grpSpPr>
            <a:xfrm>
              <a:off x="5278950" y="1647824"/>
              <a:ext cx="1053255" cy="1476375"/>
              <a:chOff x="1079501" y="1552574"/>
              <a:chExt cx="1053255" cy="1476375"/>
            </a:xfrm>
          </p:grpSpPr>
          <p:sp>
            <p:nvSpPr>
              <p:cNvPr id="45" name="Freeform: Shape 44">
                <a:extLst>
                  <a:ext uri="{FF2B5EF4-FFF2-40B4-BE49-F238E27FC236}">
                    <a16:creationId xmlns:a16="http://schemas.microsoft.com/office/drawing/2014/main" id="{7FBF778C-3A04-3C18-1071-5947E52A5D81}"/>
                  </a:ext>
                </a:extLst>
              </p:cNvPr>
              <p:cNvSpPr/>
              <p:nvPr/>
            </p:nvSpPr>
            <p:spPr>
              <a:xfrm>
                <a:off x="1079501" y="1552574"/>
                <a:ext cx="1053255" cy="1476375"/>
              </a:xfrm>
              <a:custGeom>
                <a:avLst/>
                <a:gdLst>
                  <a:gd name="connsiteX0" fmla="*/ 0 w 1053255"/>
                  <a:gd name="connsiteY0" fmla="*/ 0 h 1476375"/>
                  <a:gd name="connsiteX1" fmla="*/ 934971 w 1053255"/>
                  <a:gd name="connsiteY1" fmla="*/ 0 h 1476375"/>
                  <a:gd name="connsiteX2" fmla="*/ 1041031 w 1053255"/>
                  <a:gd name="connsiteY2" fmla="*/ 354241 h 1476375"/>
                  <a:gd name="connsiteX3" fmla="*/ 666750 w 1053255"/>
                  <a:gd name="connsiteY3" fmla="*/ 547689 h 1476375"/>
                  <a:gd name="connsiteX4" fmla="*/ 683739 w 1053255"/>
                  <a:gd name="connsiteY4" fmla="*/ 710773 h 1476375"/>
                  <a:gd name="connsiteX5" fmla="*/ 511970 w 1053255"/>
                  <a:gd name="connsiteY5" fmla="*/ 789386 h 1476375"/>
                  <a:gd name="connsiteX6" fmla="*/ 663356 w 1053255"/>
                  <a:gd name="connsiteY6" fmla="*/ 858671 h 1476375"/>
                  <a:gd name="connsiteX7" fmla="*/ 685800 w 1053255"/>
                  <a:gd name="connsiteY7" fmla="*/ 1038226 h 1476375"/>
                  <a:gd name="connsiteX8" fmla="*/ 1053255 w 1053255"/>
                  <a:gd name="connsiteY8" fmla="*/ 1226664 h 1476375"/>
                  <a:gd name="connsiteX9" fmla="*/ 1034271 w 1053255"/>
                  <a:gd name="connsiteY9" fmla="*/ 1476375 h 1476375"/>
                  <a:gd name="connsiteX10" fmla="*/ 0 w 1053255"/>
                  <a:gd name="connsiteY10" fmla="*/ 1476375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255" h="1476375">
                    <a:moveTo>
                      <a:pt x="0" y="0"/>
                    </a:moveTo>
                    <a:lnTo>
                      <a:pt x="934971" y="0"/>
                    </a:lnTo>
                    <a:lnTo>
                      <a:pt x="1041031" y="354241"/>
                    </a:lnTo>
                    <a:lnTo>
                      <a:pt x="666750" y="547689"/>
                    </a:lnTo>
                    <a:lnTo>
                      <a:pt x="683739" y="710773"/>
                    </a:lnTo>
                    <a:lnTo>
                      <a:pt x="511970" y="789386"/>
                    </a:lnTo>
                    <a:lnTo>
                      <a:pt x="663356" y="858671"/>
                    </a:lnTo>
                    <a:lnTo>
                      <a:pt x="685800" y="1038226"/>
                    </a:lnTo>
                    <a:lnTo>
                      <a:pt x="1053255" y="1226664"/>
                    </a:lnTo>
                    <a:lnTo>
                      <a:pt x="1034271" y="1476375"/>
                    </a:lnTo>
                    <a:lnTo>
                      <a:pt x="0" y="14763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4DC27A2A-FF14-0BB3-D058-3B0E54F746AB}"/>
                  </a:ext>
                </a:extLst>
              </p:cNvPr>
              <p:cNvSpPr txBox="1"/>
              <p:nvPr/>
            </p:nvSpPr>
            <p:spPr>
              <a:xfrm>
                <a:off x="1123950" y="1676400"/>
                <a:ext cx="553357" cy="307777"/>
              </a:xfrm>
              <a:prstGeom prst="rect">
                <a:avLst/>
              </a:prstGeom>
              <a:noFill/>
            </p:spPr>
            <p:txBody>
              <a:bodyPr wrap="none" rtlCol="0">
                <a:spAutoFit/>
              </a:bodyPr>
              <a:lstStyle/>
              <a:p>
                <a:r>
                  <a:rPr lang="en-US" sz="1400" b="1">
                    <a:solidFill>
                      <a:schemeClr val="bg1"/>
                    </a:solidFill>
                  </a:rPr>
                  <a:t>BTK</a:t>
                </a:r>
              </a:p>
            </p:txBody>
          </p:sp>
          <p:sp>
            <p:nvSpPr>
              <p:cNvPr id="47" name="TextBox 46">
                <a:extLst>
                  <a:ext uri="{FF2B5EF4-FFF2-40B4-BE49-F238E27FC236}">
                    <a16:creationId xmlns:a16="http://schemas.microsoft.com/office/drawing/2014/main" id="{B5ABF6B2-3507-15E0-28DB-C06E7E0A4A77}"/>
                  </a:ext>
                </a:extLst>
              </p:cNvPr>
              <p:cNvSpPr txBox="1"/>
              <p:nvPr/>
            </p:nvSpPr>
            <p:spPr>
              <a:xfrm>
                <a:off x="1123950" y="2635250"/>
                <a:ext cx="612668" cy="307777"/>
              </a:xfrm>
              <a:prstGeom prst="rect">
                <a:avLst/>
              </a:prstGeom>
              <a:noFill/>
            </p:spPr>
            <p:txBody>
              <a:bodyPr wrap="none" rtlCol="0">
                <a:spAutoFit/>
              </a:bodyPr>
              <a:lstStyle/>
              <a:p>
                <a:r>
                  <a:rPr lang="en-US" sz="1400" b="1">
                    <a:solidFill>
                      <a:schemeClr val="bg1"/>
                    </a:solidFill>
                  </a:rPr>
                  <a:t>C481</a:t>
                </a:r>
              </a:p>
            </p:txBody>
          </p:sp>
          <p:cxnSp>
            <p:nvCxnSpPr>
              <p:cNvPr id="48" name="Straight Connector 47">
                <a:extLst>
                  <a:ext uri="{FF2B5EF4-FFF2-40B4-BE49-F238E27FC236}">
                    <a16:creationId xmlns:a16="http://schemas.microsoft.com/office/drawing/2014/main" id="{AEA7752E-E9BC-F542-72F0-4BFEFB0F6BB0}"/>
                  </a:ext>
                </a:extLst>
              </p:cNvPr>
              <p:cNvCxnSpPr>
                <a:cxnSpLocks/>
              </p:cNvCxnSpPr>
              <p:nvPr/>
            </p:nvCxnSpPr>
            <p:spPr>
              <a:xfrm flipH="1">
                <a:off x="1498600" y="2349500"/>
                <a:ext cx="146050" cy="349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518B45A7-6E6B-1C3F-74FD-5EF5BE9C4E28}"/>
                </a:ext>
              </a:extLst>
            </p:cNvPr>
            <p:cNvSpPr txBox="1"/>
            <p:nvPr/>
          </p:nvSpPr>
          <p:spPr>
            <a:xfrm>
              <a:off x="6774491" y="2209800"/>
              <a:ext cx="771365" cy="523220"/>
            </a:xfrm>
            <a:prstGeom prst="rect">
              <a:avLst/>
            </a:prstGeom>
            <a:noFill/>
          </p:spPr>
          <p:txBody>
            <a:bodyPr wrap="none" rtlCol="0">
              <a:spAutoFit/>
            </a:bodyPr>
            <a:lstStyle/>
            <a:p>
              <a:pPr algn="ctr"/>
              <a:r>
                <a:rPr lang="en-US" sz="1400" b="1"/>
                <a:t>ATP</a:t>
              </a:r>
            </a:p>
            <a:p>
              <a:pPr algn="ctr"/>
              <a:r>
                <a:rPr lang="en-US" sz="1400" b="1"/>
                <a:t>Pocket</a:t>
              </a:r>
            </a:p>
          </p:txBody>
        </p:sp>
        <p:grpSp>
          <p:nvGrpSpPr>
            <p:cNvPr id="40" name="Group 39">
              <a:extLst>
                <a:ext uri="{FF2B5EF4-FFF2-40B4-BE49-F238E27FC236}">
                  <a16:creationId xmlns:a16="http://schemas.microsoft.com/office/drawing/2014/main" id="{9156DDC2-878F-61FF-2E88-2DAABE9B01C0}"/>
                </a:ext>
              </a:extLst>
            </p:cNvPr>
            <p:cNvGrpSpPr/>
            <p:nvPr/>
          </p:nvGrpSpPr>
          <p:grpSpPr>
            <a:xfrm>
              <a:off x="6456991" y="1981200"/>
              <a:ext cx="425450" cy="863600"/>
              <a:chOff x="3168650" y="1765300"/>
              <a:chExt cx="841006" cy="1022350"/>
            </a:xfrm>
          </p:grpSpPr>
          <p:cxnSp>
            <p:nvCxnSpPr>
              <p:cNvPr id="41" name="Straight Connector 40">
                <a:extLst>
                  <a:ext uri="{FF2B5EF4-FFF2-40B4-BE49-F238E27FC236}">
                    <a16:creationId xmlns:a16="http://schemas.microsoft.com/office/drawing/2014/main" id="{2C036677-E700-9998-FE74-8B90E1B9D163}"/>
                  </a:ext>
                </a:extLst>
              </p:cNvPr>
              <p:cNvCxnSpPr/>
              <p:nvPr/>
            </p:nvCxnSpPr>
            <p:spPr>
              <a:xfrm>
                <a:off x="3168650" y="1765300"/>
                <a:ext cx="5397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EA3852-BE76-29AF-CC96-C54218E9736B}"/>
                  </a:ext>
                </a:extLst>
              </p:cNvPr>
              <p:cNvCxnSpPr/>
              <p:nvPr/>
            </p:nvCxnSpPr>
            <p:spPr>
              <a:xfrm>
                <a:off x="3168650" y="2787650"/>
                <a:ext cx="5397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9DFF1E-FD2E-369A-2F84-684290E8F057}"/>
                  </a:ext>
                </a:extLst>
              </p:cNvPr>
              <p:cNvCxnSpPr/>
              <p:nvPr/>
            </p:nvCxnSpPr>
            <p:spPr>
              <a:xfrm>
                <a:off x="3708400" y="1765300"/>
                <a:ext cx="0" cy="10223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D3A9C9E-65A1-F226-BC12-2F42D5AAE7B6}"/>
                  </a:ext>
                </a:extLst>
              </p:cNvPr>
              <p:cNvCxnSpPr>
                <a:cxnSpLocks/>
              </p:cNvCxnSpPr>
              <p:nvPr/>
            </p:nvCxnSpPr>
            <p:spPr>
              <a:xfrm>
                <a:off x="3708400" y="2276475"/>
                <a:ext cx="3012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52" name="Oval 51">
            <a:extLst>
              <a:ext uri="{FF2B5EF4-FFF2-40B4-BE49-F238E27FC236}">
                <a16:creationId xmlns:a16="http://schemas.microsoft.com/office/drawing/2014/main" id="{6DCF7C86-DBA8-64EA-B789-F8C4A9C477F4}"/>
              </a:ext>
            </a:extLst>
          </p:cNvPr>
          <p:cNvSpPr/>
          <p:nvPr/>
        </p:nvSpPr>
        <p:spPr>
          <a:xfrm>
            <a:off x="704850" y="3876675"/>
            <a:ext cx="1181100" cy="11811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274320" bIns="182880" rtlCol="0" anchor="ctr"/>
          <a:lstStyle/>
          <a:p>
            <a:pPr algn="ctr"/>
            <a:r>
              <a:rPr lang="en-US" sz="1200" b="1"/>
              <a:t>BTK </a:t>
            </a:r>
          </a:p>
          <a:p>
            <a:pPr algn="ctr"/>
            <a:r>
              <a:rPr lang="en-US" sz="1200" b="1"/>
              <a:t>Protein</a:t>
            </a:r>
          </a:p>
        </p:txBody>
      </p:sp>
      <p:sp>
        <p:nvSpPr>
          <p:cNvPr id="53" name="Oval 52">
            <a:extLst>
              <a:ext uri="{FF2B5EF4-FFF2-40B4-BE49-F238E27FC236}">
                <a16:creationId xmlns:a16="http://schemas.microsoft.com/office/drawing/2014/main" id="{693AA5F6-1BC0-3AD8-4E00-6155E255BC94}"/>
              </a:ext>
            </a:extLst>
          </p:cNvPr>
          <p:cNvSpPr/>
          <p:nvPr/>
        </p:nvSpPr>
        <p:spPr>
          <a:xfrm>
            <a:off x="1460500" y="4187825"/>
            <a:ext cx="958850" cy="958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54" name="Oval 53">
            <a:extLst>
              <a:ext uri="{FF2B5EF4-FFF2-40B4-BE49-F238E27FC236}">
                <a16:creationId xmlns:a16="http://schemas.microsoft.com/office/drawing/2014/main" id="{B26E4CC1-D7EA-A994-5313-CC179488209D}"/>
              </a:ext>
            </a:extLst>
          </p:cNvPr>
          <p:cNvSpPr/>
          <p:nvPr/>
        </p:nvSpPr>
        <p:spPr>
          <a:xfrm>
            <a:off x="1568450" y="4295775"/>
            <a:ext cx="742950" cy="742950"/>
          </a:xfrm>
          <a:prstGeom prst="ellipse">
            <a:avLst/>
          </a:prstGeom>
          <a:solidFill>
            <a:schemeClr val="bg1"/>
          </a:solidFill>
          <a:ln w="190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a:solidFill>
                  <a:schemeClr val="tx1"/>
                </a:solidFill>
              </a:rPr>
              <a:t>Ibrutinib</a:t>
            </a:r>
          </a:p>
          <a:p>
            <a:pPr algn="ctr"/>
            <a:r>
              <a:rPr lang="en-US" sz="800" b="1">
                <a:solidFill>
                  <a:schemeClr val="tx1"/>
                </a:solidFill>
              </a:rPr>
              <a:t>Acalabrutinib</a:t>
            </a:r>
          </a:p>
          <a:p>
            <a:pPr algn="ctr"/>
            <a:r>
              <a:rPr lang="en-US" sz="800" b="1">
                <a:solidFill>
                  <a:schemeClr val="tx1"/>
                </a:solidFill>
              </a:rPr>
              <a:t>Zanubrutinib</a:t>
            </a:r>
          </a:p>
        </p:txBody>
      </p:sp>
      <p:grpSp>
        <p:nvGrpSpPr>
          <p:cNvPr id="9" name="Group 8">
            <a:extLst>
              <a:ext uri="{FF2B5EF4-FFF2-40B4-BE49-F238E27FC236}">
                <a16:creationId xmlns:a16="http://schemas.microsoft.com/office/drawing/2014/main" id="{3C03AC14-6875-F4BB-360B-0CFEE74398B0}"/>
              </a:ext>
            </a:extLst>
          </p:cNvPr>
          <p:cNvGrpSpPr/>
          <p:nvPr/>
        </p:nvGrpSpPr>
        <p:grpSpPr>
          <a:xfrm>
            <a:off x="1542280" y="1647824"/>
            <a:ext cx="2230051" cy="1476375"/>
            <a:chOff x="1501640" y="1647824"/>
            <a:chExt cx="2230051" cy="1476375"/>
          </a:xfrm>
        </p:grpSpPr>
        <p:sp>
          <p:nvSpPr>
            <p:cNvPr id="56" name="Isosceles Triangle 55">
              <a:extLst>
                <a:ext uri="{FF2B5EF4-FFF2-40B4-BE49-F238E27FC236}">
                  <a16:creationId xmlns:a16="http://schemas.microsoft.com/office/drawing/2014/main" id="{6CEAD7AF-9BF0-9B3B-2EC8-77688CCE28B6}"/>
                </a:ext>
              </a:extLst>
            </p:cNvPr>
            <p:cNvSpPr/>
            <p:nvPr/>
          </p:nvSpPr>
          <p:spPr>
            <a:xfrm rot="16200000">
              <a:off x="2105686" y="2207418"/>
              <a:ext cx="411956" cy="450058"/>
            </a:xfrm>
            <a:prstGeom prst="triangle">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ECA095CB-7A8E-0FF1-590B-9589E6FB2394}"/>
                </a:ext>
              </a:extLst>
            </p:cNvPr>
            <p:cNvGrpSpPr/>
            <p:nvPr/>
          </p:nvGrpSpPr>
          <p:grpSpPr>
            <a:xfrm>
              <a:off x="1501640" y="1647824"/>
              <a:ext cx="1053255" cy="1476375"/>
              <a:chOff x="1079501" y="1552574"/>
              <a:chExt cx="1053255" cy="1476375"/>
            </a:xfrm>
          </p:grpSpPr>
          <p:sp>
            <p:nvSpPr>
              <p:cNvPr id="64" name="Freeform: Shape 63">
                <a:extLst>
                  <a:ext uri="{FF2B5EF4-FFF2-40B4-BE49-F238E27FC236}">
                    <a16:creationId xmlns:a16="http://schemas.microsoft.com/office/drawing/2014/main" id="{6CA7BE7C-5B6A-3A46-E567-75A5A849E808}"/>
                  </a:ext>
                </a:extLst>
              </p:cNvPr>
              <p:cNvSpPr/>
              <p:nvPr/>
            </p:nvSpPr>
            <p:spPr>
              <a:xfrm>
                <a:off x="1079501" y="1552574"/>
                <a:ext cx="1053255" cy="1476375"/>
              </a:xfrm>
              <a:custGeom>
                <a:avLst/>
                <a:gdLst>
                  <a:gd name="connsiteX0" fmla="*/ 0 w 1053255"/>
                  <a:gd name="connsiteY0" fmla="*/ 0 h 1476375"/>
                  <a:gd name="connsiteX1" fmla="*/ 934971 w 1053255"/>
                  <a:gd name="connsiteY1" fmla="*/ 0 h 1476375"/>
                  <a:gd name="connsiteX2" fmla="*/ 1041031 w 1053255"/>
                  <a:gd name="connsiteY2" fmla="*/ 354241 h 1476375"/>
                  <a:gd name="connsiteX3" fmla="*/ 666750 w 1053255"/>
                  <a:gd name="connsiteY3" fmla="*/ 547689 h 1476375"/>
                  <a:gd name="connsiteX4" fmla="*/ 683739 w 1053255"/>
                  <a:gd name="connsiteY4" fmla="*/ 710773 h 1476375"/>
                  <a:gd name="connsiteX5" fmla="*/ 511970 w 1053255"/>
                  <a:gd name="connsiteY5" fmla="*/ 789386 h 1476375"/>
                  <a:gd name="connsiteX6" fmla="*/ 663356 w 1053255"/>
                  <a:gd name="connsiteY6" fmla="*/ 858671 h 1476375"/>
                  <a:gd name="connsiteX7" fmla="*/ 685800 w 1053255"/>
                  <a:gd name="connsiteY7" fmla="*/ 1038226 h 1476375"/>
                  <a:gd name="connsiteX8" fmla="*/ 1053255 w 1053255"/>
                  <a:gd name="connsiteY8" fmla="*/ 1226664 h 1476375"/>
                  <a:gd name="connsiteX9" fmla="*/ 1034271 w 1053255"/>
                  <a:gd name="connsiteY9" fmla="*/ 1476375 h 1476375"/>
                  <a:gd name="connsiteX10" fmla="*/ 0 w 1053255"/>
                  <a:gd name="connsiteY10" fmla="*/ 1476375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255" h="1476375">
                    <a:moveTo>
                      <a:pt x="0" y="0"/>
                    </a:moveTo>
                    <a:lnTo>
                      <a:pt x="934971" y="0"/>
                    </a:lnTo>
                    <a:lnTo>
                      <a:pt x="1041031" y="354241"/>
                    </a:lnTo>
                    <a:lnTo>
                      <a:pt x="666750" y="547689"/>
                    </a:lnTo>
                    <a:lnTo>
                      <a:pt x="683739" y="710773"/>
                    </a:lnTo>
                    <a:lnTo>
                      <a:pt x="511970" y="789386"/>
                    </a:lnTo>
                    <a:lnTo>
                      <a:pt x="663356" y="858671"/>
                    </a:lnTo>
                    <a:lnTo>
                      <a:pt x="685800" y="1038226"/>
                    </a:lnTo>
                    <a:lnTo>
                      <a:pt x="1053255" y="1226664"/>
                    </a:lnTo>
                    <a:lnTo>
                      <a:pt x="1034271" y="1476375"/>
                    </a:lnTo>
                    <a:lnTo>
                      <a:pt x="0" y="14763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TextBox 64">
                <a:extLst>
                  <a:ext uri="{FF2B5EF4-FFF2-40B4-BE49-F238E27FC236}">
                    <a16:creationId xmlns:a16="http://schemas.microsoft.com/office/drawing/2014/main" id="{ED8BE28C-EF4E-94AC-63D3-3E30322E6477}"/>
                  </a:ext>
                </a:extLst>
              </p:cNvPr>
              <p:cNvSpPr txBox="1"/>
              <p:nvPr/>
            </p:nvSpPr>
            <p:spPr>
              <a:xfrm>
                <a:off x="1123950" y="1676400"/>
                <a:ext cx="553357" cy="307777"/>
              </a:xfrm>
              <a:prstGeom prst="rect">
                <a:avLst/>
              </a:prstGeom>
              <a:noFill/>
            </p:spPr>
            <p:txBody>
              <a:bodyPr wrap="none" rtlCol="0">
                <a:spAutoFit/>
              </a:bodyPr>
              <a:lstStyle/>
              <a:p>
                <a:r>
                  <a:rPr lang="en-US" sz="1400" b="1">
                    <a:solidFill>
                      <a:schemeClr val="bg1"/>
                    </a:solidFill>
                  </a:rPr>
                  <a:t>BTK</a:t>
                </a:r>
              </a:p>
            </p:txBody>
          </p:sp>
          <p:sp>
            <p:nvSpPr>
              <p:cNvPr id="66" name="TextBox 65">
                <a:extLst>
                  <a:ext uri="{FF2B5EF4-FFF2-40B4-BE49-F238E27FC236}">
                    <a16:creationId xmlns:a16="http://schemas.microsoft.com/office/drawing/2014/main" id="{6FA2F0AC-3708-09E7-AAFA-FEC668A7329B}"/>
                  </a:ext>
                </a:extLst>
              </p:cNvPr>
              <p:cNvSpPr txBox="1"/>
              <p:nvPr/>
            </p:nvSpPr>
            <p:spPr>
              <a:xfrm>
                <a:off x="1123950" y="2635250"/>
                <a:ext cx="612668" cy="307777"/>
              </a:xfrm>
              <a:prstGeom prst="rect">
                <a:avLst/>
              </a:prstGeom>
              <a:noFill/>
            </p:spPr>
            <p:txBody>
              <a:bodyPr wrap="none" rtlCol="0">
                <a:spAutoFit/>
              </a:bodyPr>
              <a:lstStyle/>
              <a:p>
                <a:r>
                  <a:rPr lang="en-US" sz="1400" b="1">
                    <a:solidFill>
                      <a:schemeClr val="bg1"/>
                    </a:solidFill>
                  </a:rPr>
                  <a:t>C481</a:t>
                </a:r>
              </a:p>
            </p:txBody>
          </p:sp>
          <p:cxnSp>
            <p:nvCxnSpPr>
              <p:cNvPr id="67" name="Straight Connector 66">
                <a:extLst>
                  <a:ext uri="{FF2B5EF4-FFF2-40B4-BE49-F238E27FC236}">
                    <a16:creationId xmlns:a16="http://schemas.microsoft.com/office/drawing/2014/main" id="{9838D5BC-4BF9-E8B4-9475-C5B2FB0D4BD0}"/>
                  </a:ext>
                </a:extLst>
              </p:cNvPr>
              <p:cNvCxnSpPr>
                <a:cxnSpLocks/>
              </p:cNvCxnSpPr>
              <p:nvPr/>
            </p:nvCxnSpPr>
            <p:spPr>
              <a:xfrm flipH="1">
                <a:off x="1498600" y="2349500"/>
                <a:ext cx="146050" cy="349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5A50C56C-A6E1-BA41-5EBB-7080508C4759}"/>
                </a:ext>
              </a:extLst>
            </p:cNvPr>
            <p:cNvSpPr txBox="1"/>
            <p:nvPr/>
          </p:nvSpPr>
          <p:spPr>
            <a:xfrm>
              <a:off x="2960326" y="2209800"/>
              <a:ext cx="771365" cy="523220"/>
            </a:xfrm>
            <a:prstGeom prst="rect">
              <a:avLst/>
            </a:prstGeom>
            <a:noFill/>
          </p:spPr>
          <p:txBody>
            <a:bodyPr wrap="none" rtlCol="0">
              <a:spAutoFit/>
            </a:bodyPr>
            <a:lstStyle/>
            <a:p>
              <a:pPr algn="ctr"/>
              <a:r>
                <a:rPr lang="en-US" sz="1400" b="1"/>
                <a:t>ATP</a:t>
              </a:r>
            </a:p>
            <a:p>
              <a:pPr algn="ctr"/>
              <a:r>
                <a:rPr lang="en-US" sz="1400" b="1"/>
                <a:t>Pocket</a:t>
              </a:r>
            </a:p>
          </p:txBody>
        </p:sp>
        <p:grpSp>
          <p:nvGrpSpPr>
            <p:cNvPr id="59" name="Group 58">
              <a:extLst>
                <a:ext uri="{FF2B5EF4-FFF2-40B4-BE49-F238E27FC236}">
                  <a16:creationId xmlns:a16="http://schemas.microsoft.com/office/drawing/2014/main" id="{7CD30142-6C4A-F60D-70E0-5DD15A72250F}"/>
                </a:ext>
              </a:extLst>
            </p:cNvPr>
            <p:cNvGrpSpPr/>
            <p:nvPr/>
          </p:nvGrpSpPr>
          <p:grpSpPr>
            <a:xfrm>
              <a:off x="2642826" y="1981200"/>
              <a:ext cx="425450" cy="863600"/>
              <a:chOff x="3168650" y="1765300"/>
              <a:chExt cx="841006" cy="1022350"/>
            </a:xfrm>
          </p:grpSpPr>
          <p:cxnSp>
            <p:nvCxnSpPr>
              <p:cNvPr id="60" name="Straight Connector 59">
                <a:extLst>
                  <a:ext uri="{FF2B5EF4-FFF2-40B4-BE49-F238E27FC236}">
                    <a16:creationId xmlns:a16="http://schemas.microsoft.com/office/drawing/2014/main" id="{8D4DDADF-2845-B395-74A1-3A2C31F7B857}"/>
                  </a:ext>
                </a:extLst>
              </p:cNvPr>
              <p:cNvCxnSpPr/>
              <p:nvPr/>
            </p:nvCxnSpPr>
            <p:spPr>
              <a:xfrm>
                <a:off x="3168650" y="1765300"/>
                <a:ext cx="5397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2B3702-84AD-DE03-C419-A53AA1CD5BDD}"/>
                  </a:ext>
                </a:extLst>
              </p:cNvPr>
              <p:cNvCxnSpPr/>
              <p:nvPr/>
            </p:nvCxnSpPr>
            <p:spPr>
              <a:xfrm>
                <a:off x="3168650" y="2787650"/>
                <a:ext cx="5397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8E2654-65CE-8544-9F97-DC640FAA875B}"/>
                  </a:ext>
                </a:extLst>
              </p:cNvPr>
              <p:cNvCxnSpPr/>
              <p:nvPr/>
            </p:nvCxnSpPr>
            <p:spPr>
              <a:xfrm>
                <a:off x="3708400" y="1765300"/>
                <a:ext cx="0" cy="10223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D342E68-25A6-638C-CE42-D1E1ACB726A9}"/>
                  </a:ext>
                </a:extLst>
              </p:cNvPr>
              <p:cNvCxnSpPr>
                <a:cxnSpLocks/>
              </p:cNvCxnSpPr>
              <p:nvPr/>
            </p:nvCxnSpPr>
            <p:spPr>
              <a:xfrm>
                <a:off x="3708400" y="2276475"/>
                <a:ext cx="3012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CF41297C-7A6D-464E-934A-5DF2E0DEEEC9}"/>
              </a:ext>
            </a:extLst>
          </p:cNvPr>
          <p:cNvSpPr>
            <a:spLocks noGrp="1"/>
          </p:cNvSpPr>
          <p:nvPr>
            <p:ph type="title"/>
          </p:nvPr>
        </p:nvSpPr>
        <p:spPr>
          <a:xfrm>
            <a:off x="685800" y="446056"/>
            <a:ext cx="10839451" cy="443198"/>
          </a:xfrm>
        </p:spPr>
        <p:txBody>
          <a:bodyPr>
            <a:normAutofit fontScale="90000"/>
          </a:bodyPr>
          <a:lstStyle/>
          <a:p>
            <a:r>
              <a:rPr lang="en-US" dirty="0" err="1"/>
              <a:t>Pirtobrutinib</a:t>
            </a:r>
            <a:r>
              <a:rPr lang="en-US" dirty="0">
                <a:solidFill>
                  <a:schemeClr val="accent3"/>
                </a:solidFill>
              </a:rPr>
              <a:t> </a:t>
            </a:r>
            <a:r>
              <a:rPr lang="en-US" dirty="0">
                <a:solidFill>
                  <a:schemeClr val="accent1"/>
                </a:solidFill>
              </a:rPr>
              <a:t>works differently </a:t>
            </a:r>
            <a:r>
              <a:rPr lang="en-US" dirty="0"/>
              <a:t>than covalent BTK inhibitors</a:t>
            </a:r>
            <a:r>
              <a:rPr lang="en-US" baseline="30000" dirty="0"/>
              <a:t>1,2</a:t>
            </a:r>
          </a:p>
        </p:txBody>
      </p:sp>
      <p:sp>
        <p:nvSpPr>
          <p:cNvPr id="10" name="TextBox 9">
            <a:extLst>
              <a:ext uri="{FF2B5EF4-FFF2-40B4-BE49-F238E27FC236}">
                <a16:creationId xmlns:a16="http://schemas.microsoft.com/office/drawing/2014/main" id="{C13797C2-B5B4-A54A-AFA9-236E9F82C603}"/>
              </a:ext>
            </a:extLst>
          </p:cNvPr>
          <p:cNvSpPr txBox="1"/>
          <p:nvPr/>
        </p:nvSpPr>
        <p:spPr>
          <a:xfrm>
            <a:off x="685798" y="6265882"/>
            <a:ext cx="7925537" cy="230832"/>
          </a:xfrm>
          <a:prstGeom prst="rect">
            <a:avLst/>
          </a:prstGeom>
          <a:noFill/>
        </p:spPr>
        <p:txBody>
          <a:bodyPr wrap="square" lIns="91440" tIns="45720" rIns="91440" bIns="45720" rtlCol="0" anchor="b">
            <a:spAutoFit/>
          </a:bodyPr>
          <a:lstStyle>
            <a:defPPr>
              <a:defRPr lang="en-US"/>
            </a:defPPr>
            <a:lvl1pPr>
              <a:defRPr sz="1000"/>
            </a:lvl1pPr>
          </a:lstStyle>
          <a:p>
            <a:pPr>
              <a:lnSpc>
                <a:spcPct val="90000"/>
              </a:lnSpc>
              <a:spcBef>
                <a:spcPts val="400"/>
              </a:spcBef>
            </a:pPr>
            <a:r>
              <a:rPr lang="en-US" dirty="0"/>
              <a:t> </a:t>
            </a:r>
            <a:r>
              <a:rPr lang="en-US" sz="800" b="1" dirty="0"/>
              <a:t>1. </a:t>
            </a:r>
            <a:r>
              <a:rPr lang="en-US" sz="800" dirty="0"/>
              <a:t>Jaypirca (</a:t>
            </a:r>
            <a:r>
              <a:rPr lang="en-US" sz="800" dirty="0" err="1"/>
              <a:t>pirtobrutinib</a:t>
            </a:r>
            <a:r>
              <a:rPr lang="en-US" sz="800" dirty="0"/>
              <a:t>). Summary of Product Characteristics. Eli Lilly Nederland B.V. </a:t>
            </a:r>
            <a:r>
              <a:rPr lang="en-US" sz="800" b="1" dirty="0"/>
              <a:t>2. </a:t>
            </a:r>
            <a:r>
              <a:rPr lang="en-US" sz="800" dirty="0"/>
              <a:t>Mato AR, et al. </a:t>
            </a:r>
            <a:r>
              <a:rPr lang="en-US" sz="800" i="1" dirty="0"/>
              <a:t>Lancet. </a:t>
            </a:r>
            <a:r>
              <a:rPr lang="en-US" sz="800" dirty="0"/>
              <a:t>2021;397(10277):892-901. </a:t>
            </a:r>
            <a:r>
              <a:rPr lang="en-US" sz="800" b="1" dirty="0"/>
              <a:t>3. </a:t>
            </a:r>
            <a:r>
              <a:rPr lang="en-US" sz="800" dirty="0"/>
              <a:t>Gu D, et al. </a:t>
            </a:r>
            <a:r>
              <a:rPr lang="en-US" sz="800" i="1" dirty="0"/>
              <a:t>J </a:t>
            </a:r>
            <a:r>
              <a:rPr lang="en-US" sz="800" i="1" dirty="0" err="1"/>
              <a:t>Hematol</a:t>
            </a:r>
            <a:r>
              <a:rPr lang="en-US" sz="800" i="1" dirty="0"/>
              <a:t> Oncol. </a:t>
            </a:r>
            <a:r>
              <a:rPr lang="en-US" sz="800" dirty="0"/>
              <a:t>2021;14(1):40.</a:t>
            </a:r>
            <a:endParaRPr lang="en-US" sz="800" dirty="0">
              <a:cs typeface="Arial"/>
            </a:endParaRPr>
          </a:p>
        </p:txBody>
      </p:sp>
      <p:sp>
        <p:nvSpPr>
          <p:cNvPr id="28" name="TextBox 27">
            <a:extLst>
              <a:ext uri="{FF2B5EF4-FFF2-40B4-BE49-F238E27FC236}">
                <a16:creationId xmlns:a16="http://schemas.microsoft.com/office/drawing/2014/main" id="{CE4C85B5-47C3-4EB2-E4FA-2FA043C86B1F}"/>
              </a:ext>
            </a:extLst>
          </p:cNvPr>
          <p:cNvSpPr txBox="1"/>
          <p:nvPr/>
        </p:nvSpPr>
        <p:spPr>
          <a:xfrm>
            <a:off x="7841483" y="2225757"/>
            <a:ext cx="3752753" cy="1200329"/>
          </a:xfrm>
          <a:prstGeom prst="rect">
            <a:avLst/>
          </a:prstGeom>
          <a:noFill/>
        </p:spPr>
        <p:txBody>
          <a:bodyPr wrap="square" rtlCol="0">
            <a:spAutoFit/>
          </a:bodyPr>
          <a:lstStyle/>
          <a:p>
            <a:r>
              <a:rPr lang="en-US" sz="1600" b="1" dirty="0" err="1">
                <a:solidFill>
                  <a:schemeClr val="accent1"/>
                </a:solidFill>
              </a:rPr>
              <a:t>Pirtobrutinib</a:t>
            </a:r>
            <a:r>
              <a:rPr lang="en-US" sz="1600" b="1" dirty="0">
                <a:solidFill>
                  <a:schemeClr val="accent1"/>
                </a:solidFill>
              </a:rPr>
              <a:t> binds reversibly </a:t>
            </a:r>
            <a:br>
              <a:rPr lang="en-US" sz="1600" b="1" dirty="0">
                <a:solidFill>
                  <a:schemeClr val="accent3"/>
                </a:solidFill>
              </a:rPr>
            </a:br>
            <a:r>
              <a:rPr lang="en-US" sz="1400" dirty="0"/>
              <a:t>to the BTK protein in the ATP pocket and binding does not depend on C481. </a:t>
            </a:r>
          </a:p>
          <a:p>
            <a:r>
              <a:rPr lang="en-US" sz="1400" dirty="0" err="1"/>
              <a:t>Pirtobrutinib</a:t>
            </a:r>
            <a:r>
              <a:rPr lang="en-US" sz="1400" dirty="0"/>
              <a:t> binds reversibly to both wild-type BTK and BTK harboring C481 mutations.</a:t>
            </a:r>
            <a:r>
              <a:rPr lang="en-US" sz="1400" baseline="30000" dirty="0"/>
              <a:t>1,3</a:t>
            </a:r>
            <a:endParaRPr lang="en-US" sz="1600" dirty="0"/>
          </a:p>
        </p:txBody>
      </p:sp>
      <p:sp>
        <p:nvSpPr>
          <p:cNvPr id="17" name="Rectangle: Top Corners Rounded 16">
            <a:extLst>
              <a:ext uri="{FF2B5EF4-FFF2-40B4-BE49-F238E27FC236}">
                <a16:creationId xmlns:a16="http://schemas.microsoft.com/office/drawing/2014/main" id="{57A73EB7-ED63-2DF6-7337-7594B653E1EB}"/>
              </a:ext>
            </a:extLst>
          </p:cNvPr>
          <p:cNvSpPr/>
          <p:nvPr/>
        </p:nvSpPr>
        <p:spPr>
          <a:xfrm rot="16200000" flipH="1">
            <a:off x="3838679" y="-2139941"/>
            <a:ext cx="283464" cy="6852458"/>
          </a:xfrm>
          <a:prstGeom prst="round2SameRect">
            <a:avLst>
              <a:gd name="adj1" fmla="val 5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14C882-0BE2-5D4A-0E07-908A53E59EA8}"/>
              </a:ext>
            </a:extLst>
          </p:cNvPr>
          <p:cNvSpPr txBox="1"/>
          <p:nvPr/>
        </p:nvSpPr>
        <p:spPr>
          <a:xfrm>
            <a:off x="2773484" y="1117012"/>
            <a:ext cx="2274020" cy="338554"/>
          </a:xfrm>
          <a:prstGeom prst="rect">
            <a:avLst/>
          </a:prstGeom>
          <a:noFill/>
        </p:spPr>
        <p:txBody>
          <a:bodyPr wrap="none" lIns="0" rtlCol="0">
            <a:spAutoFit/>
          </a:bodyPr>
          <a:lstStyle/>
          <a:p>
            <a:pPr algn="ctr"/>
            <a:r>
              <a:rPr lang="en-US" sz="1600" b="1" dirty="0"/>
              <a:t>In preclinical studies:</a:t>
            </a:r>
          </a:p>
        </p:txBody>
      </p:sp>
      <p:grpSp>
        <p:nvGrpSpPr>
          <p:cNvPr id="19" name="Group 18">
            <a:extLst>
              <a:ext uri="{FF2B5EF4-FFF2-40B4-BE49-F238E27FC236}">
                <a16:creationId xmlns:a16="http://schemas.microsoft.com/office/drawing/2014/main" id="{C629CD44-2DAC-C67A-7B2B-BBE31EE3D193}"/>
              </a:ext>
            </a:extLst>
          </p:cNvPr>
          <p:cNvGrpSpPr/>
          <p:nvPr/>
        </p:nvGrpSpPr>
        <p:grpSpPr>
          <a:xfrm>
            <a:off x="7912216" y="2031188"/>
            <a:ext cx="3513165" cy="1589467"/>
            <a:chOff x="5029338" y="2684127"/>
            <a:chExt cx="5768134" cy="1603193"/>
          </a:xfrm>
        </p:grpSpPr>
        <p:cxnSp>
          <p:nvCxnSpPr>
            <p:cNvPr id="21" name="Straight Connector 20">
              <a:extLst>
                <a:ext uri="{FF2B5EF4-FFF2-40B4-BE49-F238E27FC236}">
                  <a16:creationId xmlns:a16="http://schemas.microsoft.com/office/drawing/2014/main" id="{5A6D11D1-5CDA-265E-A31F-D55BC51C62AC}"/>
                </a:ext>
              </a:extLst>
            </p:cNvPr>
            <p:cNvCxnSpPr>
              <a:cxnSpLocks/>
            </p:cNvCxnSpPr>
            <p:nvPr/>
          </p:nvCxnSpPr>
          <p:spPr>
            <a:xfrm>
              <a:off x="5029338" y="2684127"/>
              <a:ext cx="576813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EE916A2F-58FA-3ADB-3965-EE132803B42C}"/>
                </a:ext>
              </a:extLst>
            </p:cNvPr>
            <p:cNvCxnSpPr>
              <a:cxnSpLocks/>
            </p:cNvCxnSpPr>
            <p:nvPr/>
          </p:nvCxnSpPr>
          <p:spPr>
            <a:xfrm>
              <a:off x="5029338" y="4287320"/>
              <a:ext cx="5768134" cy="0"/>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72" name="TextBox 71">
            <a:extLst>
              <a:ext uri="{FF2B5EF4-FFF2-40B4-BE49-F238E27FC236}">
                <a16:creationId xmlns:a16="http://schemas.microsoft.com/office/drawing/2014/main" id="{5EC1E37F-08C3-0B73-AA9A-162629EB4940}"/>
              </a:ext>
            </a:extLst>
          </p:cNvPr>
          <p:cNvSpPr txBox="1"/>
          <p:nvPr/>
        </p:nvSpPr>
        <p:spPr>
          <a:xfrm>
            <a:off x="4865362" y="5291499"/>
            <a:ext cx="1876932" cy="253916"/>
          </a:xfrm>
          <a:prstGeom prst="rect">
            <a:avLst/>
          </a:prstGeom>
          <a:noFill/>
        </p:spPr>
        <p:txBody>
          <a:bodyPr wrap="square">
            <a:spAutoFit/>
          </a:bodyPr>
          <a:lstStyle/>
          <a:p>
            <a:r>
              <a:rPr lang="en-US" sz="1050">
                <a:solidFill>
                  <a:schemeClr val="accent2"/>
                </a:solidFill>
              </a:rPr>
              <a:t>Noncovalent BTK Inhibitor</a:t>
            </a:r>
            <a:endParaRPr lang="en-US" sz="3600">
              <a:solidFill>
                <a:schemeClr val="accent2"/>
              </a:solidFill>
            </a:endParaRPr>
          </a:p>
        </p:txBody>
      </p:sp>
      <p:sp>
        <p:nvSpPr>
          <p:cNvPr id="73" name="Freeform: Shape 72">
            <a:extLst>
              <a:ext uri="{FF2B5EF4-FFF2-40B4-BE49-F238E27FC236}">
                <a16:creationId xmlns:a16="http://schemas.microsoft.com/office/drawing/2014/main" id="{1B444492-0D5B-A6FF-DBBD-C7DA9723E9D0}"/>
              </a:ext>
            </a:extLst>
          </p:cNvPr>
          <p:cNvSpPr/>
          <p:nvPr/>
        </p:nvSpPr>
        <p:spPr>
          <a:xfrm>
            <a:off x="4688078" y="5290954"/>
            <a:ext cx="147905" cy="255008"/>
          </a:xfrm>
          <a:custGeom>
            <a:avLst/>
            <a:gdLst>
              <a:gd name="connsiteX0" fmla="*/ 0 w 404813"/>
              <a:gd name="connsiteY0" fmla="*/ 209550 h 700087"/>
              <a:gd name="connsiteX1" fmla="*/ 4763 w 404813"/>
              <a:gd name="connsiteY1" fmla="*/ 609600 h 700087"/>
              <a:gd name="connsiteX2" fmla="*/ 180975 w 404813"/>
              <a:gd name="connsiteY2" fmla="*/ 700087 h 700087"/>
              <a:gd name="connsiteX3" fmla="*/ 400050 w 404813"/>
              <a:gd name="connsiteY3" fmla="*/ 495300 h 700087"/>
              <a:gd name="connsiteX4" fmla="*/ 304800 w 404813"/>
              <a:gd name="connsiteY4" fmla="*/ 328612 h 700087"/>
              <a:gd name="connsiteX5" fmla="*/ 404813 w 404813"/>
              <a:gd name="connsiteY5" fmla="*/ 0 h 700087"/>
              <a:gd name="connsiteX6" fmla="*/ 0 w 404813"/>
              <a:gd name="connsiteY6" fmla="*/ 209550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813" h="700087">
                <a:moveTo>
                  <a:pt x="0" y="209550"/>
                </a:moveTo>
                <a:cubicBezTo>
                  <a:pt x="1588" y="342900"/>
                  <a:pt x="3175" y="476250"/>
                  <a:pt x="4763" y="609600"/>
                </a:cubicBezTo>
                <a:lnTo>
                  <a:pt x="180975" y="700087"/>
                </a:lnTo>
                <a:lnTo>
                  <a:pt x="400050" y="495300"/>
                </a:lnTo>
                <a:lnTo>
                  <a:pt x="304800" y="328612"/>
                </a:lnTo>
                <a:lnTo>
                  <a:pt x="404813" y="0"/>
                </a:lnTo>
                <a:lnTo>
                  <a:pt x="0" y="209550"/>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5B532D3A-4125-7652-C936-8D5DA448061E}"/>
              </a:ext>
            </a:extLst>
          </p:cNvPr>
          <p:cNvSpPr txBox="1">
            <a:spLocks/>
          </p:cNvSpPr>
          <p:nvPr/>
        </p:nvSpPr>
        <p:spPr>
          <a:xfrm>
            <a:off x="685799" y="226336"/>
            <a:ext cx="7710055" cy="307777"/>
          </a:xfrm>
          <a:prstGeom prst="rect">
            <a:avLst/>
          </a:prstGeom>
          <a:noFill/>
        </p:spPr>
        <p:txBody>
          <a:bodyPr wrap="square" lIns="0">
            <a:spAutoFit/>
          </a:bodyPr>
          <a:lstStyle>
            <a:defPPr>
              <a:defRPr lang="en-US"/>
            </a:defPPr>
            <a:lvl1pPr>
              <a:defRPr sz="1400" cap="all">
                <a:latin typeface="+mj-lt"/>
                <a:ea typeface="+mj-ea"/>
                <a:cs typeface="+mj-cs"/>
              </a:defRPr>
            </a:lvl1pPr>
          </a:lstStyle>
          <a:p>
            <a:r>
              <a:rPr lang="en-US"/>
              <a:t>FIRST-AND-ONLY APPROVED REVERSIBLE BTK INHIBITOR FOR PATIENTS WITH MCL</a:t>
            </a:r>
          </a:p>
        </p:txBody>
      </p:sp>
      <p:sp>
        <p:nvSpPr>
          <p:cNvPr id="50" name="Oval 49">
            <a:extLst>
              <a:ext uri="{FF2B5EF4-FFF2-40B4-BE49-F238E27FC236}">
                <a16:creationId xmlns:a16="http://schemas.microsoft.com/office/drawing/2014/main" id="{57CD2A25-FF21-0A44-619A-584C812E2C7B}"/>
              </a:ext>
            </a:extLst>
          </p:cNvPr>
          <p:cNvSpPr/>
          <p:nvPr/>
        </p:nvSpPr>
        <p:spPr>
          <a:xfrm rot="16200000">
            <a:off x="5504398" y="4181475"/>
            <a:ext cx="177528" cy="17752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1205722-3F6C-B9FD-64B9-603454C029A9}"/>
              </a:ext>
            </a:extLst>
          </p:cNvPr>
          <p:cNvSpPr/>
          <p:nvPr/>
        </p:nvSpPr>
        <p:spPr>
          <a:xfrm rot="16200000">
            <a:off x="1741829" y="4117975"/>
            <a:ext cx="177528" cy="17752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11EC635-CBD6-7BE7-7BF9-A35FCE5BEF87}"/>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198186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20D7-B3B3-E74E-A851-357C69EA8B15}"/>
              </a:ext>
            </a:extLst>
          </p:cNvPr>
          <p:cNvSpPr>
            <a:spLocks noGrp="1"/>
          </p:cNvSpPr>
          <p:nvPr>
            <p:ph type="title"/>
          </p:nvPr>
        </p:nvSpPr>
        <p:spPr>
          <a:xfrm>
            <a:off x="685800" y="353724"/>
            <a:ext cx="11378953" cy="978729"/>
          </a:xfrm>
        </p:spPr>
        <p:txBody>
          <a:bodyPr wrap="square">
            <a:spAutoFit/>
          </a:bodyPr>
          <a:lstStyle/>
          <a:p>
            <a:r>
              <a:rPr lang="en-US" b="1" dirty="0" err="1"/>
              <a:t>Pirtobrutinib</a:t>
            </a:r>
            <a:r>
              <a:rPr lang="en-US" b="1" dirty="0"/>
              <a:t> is a reversible BTK inhibitor with a </a:t>
            </a:r>
            <a:r>
              <a:rPr lang="en-US" b="1" dirty="0">
                <a:solidFill>
                  <a:schemeClr val="accent1"/>
                </a:solidFill>
              </a:rPr>
              <a:t>distinct molecular profile</a:t>
            </a:r>
            <a:r>
              <a:rPr lang="en-US" b="1" baseline="30000" dirty="0">
                <a:solidFill>
                  <a:schemeClr val="accent1"/>
                </a:solidFill>
              </a:rPr>
              <a:t>1</a:t>
            </a:r>
            <a:r>
              <a:rPr lang="en-US" baseline="30000" dirty="0">
                <a:solidFill>
                  <a:schemeClr val="accent1"/>
                </a:solidFill>
              </a:rPr>
              <a:t>-3</a:t>
            </a:r>
            <a:endParaRPr lang="en-US" b="1" dirty="0">
              <a:solidFill>
                <a:schemeClr val="accent1"/>
              </a:solidFill>
            </a:endParaRPr>
          </a:p>
        </p:txBody>
      </p:sp>
      <p:sp>
        <p:nvSpPr>
          <p:cNvPr id="15" name="Content Placeholder 2">
            <a:extLst>
              <a:ext uri="{FF2B5EF4-FFF2-40B4-BE49-F238E27FC236}">
                <a16:creationId xmlns:a16="http://schemas.microsoft.com/office/drawing/2014/main" id="{BF231F33-DEAF-D04B-32A7-B80ED55C2B71}"/>
              </a:ext>
            </a:extLst>
          </p:cNvPr>
          <p:cNvSpPr txBox="1">
            <a:spLocks/>
          </p:cNvSpPr>
          <p:nvPr/>
        </p:nvSpPr>
        <p:spPr>
          <a:xfrm>
            <a:off x="801208" y="1622448"/>
            <a:ext cx="9437255" cy="338554"/>
          </a:xfrm>
          <a:prstGeom prst="rect">
            <a:avLst/>
          </a:prstGeom>
        </p:spPr>
        <p:txBody>
          <a:bodyPr vert="horz" wrap="square" lIns="0" tIns="45720" rIns="0" bIns="45720" rtlCol="0">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EE006D"/>
              </a:buClr>
              <a:buSzTx/>
              <a:buFont typeface="Arial" panose="020B0604020202020204" pitchFamily="34" charset="0"/>
              <a:buNone/>
              <a:tabLst/>
              <a:defRPr/>
            </a:pPr>
            <a:r>
              <a:rPr kumimoji="0" lang="en-US" sz="1600" b="1" i="0" u="none" strike="noStrike" kern="1200" cap="none" spc="0" normalizeH="0" baseline="0" noProof="0">
                <a:ln>
                  <a:noFill/>
                </a:ln>
                <a:solidFill>
                  <a:srgbClr val="373E4F"/>
                </a:solidFill>
                <a:effectLst/>
                <a:uLnTx/>
                <a:uFillTx/>
                <a:latin typeface="Arial" panose="020B0604020202020204"/>
                <a:ea typeface="+mn-ea"/>
                <a:cs typeface="+mn-cs"/>
              </a:rPr>
              <a:t>In preclinical studies, </a:t>
            </a:r>
            <a:r>
              <a:rPr lang="en-US" b="1" err="1">
                <a:solidFill>
                  <a:srgbClr val="373E4F"/>
                </a:solidFill>
                <a:latin typeface="Arial" panose="020B0604020202020204"/>
              </a:rPr>
              <a:t>pirtobrutinib</a:t>
            </a:r>
            <a:r>
              <a:rPr kumimoji="0" lang="en-US" sz="1600" b="1" i="0" u="none" strike="noStrike" kern="1200" cap="none" spc="0" normalizeH="0" baseline="0" noProof="0">
                <a:ln>
                  <a:noFill/>
                </a:ln>
                <a:solidFill>
                  <a:srgbClr val="373E4F"/>
                </a:solidFill>
                <a:effectLst/>
                <a:uLnTx/>
                <a:uFillTx/>
                <a:latin typeface="Arial" panose="020B0604020202020204"/>
                <a:ea typeface="+mn-ea"/>
                <a:cs typeface="+mn-cs"/>
              </a:rPr>
              <a:t> demonstrated:</a:t>
            </a:r>
            <a:endParaRPr kumimoji="0" lang="en-US" sz="1600" b="0" i="0" u="none" strike="noStrike" kern="1200" cap="none" spc="0" normalizeH="0" baseline="30000" noProof="0">
              <a:ln>
                <a:noFill/>
              </a:ln>
              <a:solidFill>
                <a:srgbClr val="373E4F"/>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78583DC4-7255-417E-59F2-1D18D5A9663A}"/>
              </a:ext>
            </a:extLst>
          </p:cNvPr>
          <p:cNvGrpSpPr/>
          <p:nvPr/>
        </p:nvGrpSpPr>
        <p:grpSpPr>
          <a:xfrm>
            <a:off x="8119653" y="2079668"/>
            <a:ext cx="3113282" cy="2185036"/>
            <a:chOff x="3355233" y="2230434"/>
            <a:chExt cx="3113282" cy="2185036"/>
          </a:xfrm>
        </p:grpSpPr>
        <p:sp>
          <p:nvSpPr>
            <p:cNvPr id="10" name="Rectangle: Rounded Corners 9">
              <a:extLst>
                <a:ext uri="{FF2B5EF4-FFF2-40B4-BE49-F238E27FC236}">
                  <a16:creationId xmlns:a16="http://schemas.microsoft.com/office/drawing/2014/main" id="{82612B7D-A78F-1647-8CC4-5BD2E2CFA2A1}"/>
                </a:ext>
              </a:extLst>
            </p:cNvPr>
            <p:cNvSpPr>
              <a:spLocks/>
            </p:cNvSpPr>
            <p:nvPr/>
          </p:nvSpPr>
          <p:spPr>
            <a:xfrm>
              <a:off x="3492561" y="2371724"/>
              <a:ext cx="2975954" cy="2043746"/>
            </a:xfrm>
            <a:prstGeom prst="roundRect">
              <a:avLst>
                <a:gd name="adj" fmla="val 710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ontent Placeholder 2">
              <a:extLst>
                <a:ext uri="{FF2B5EF4-FFF2-40B4-BE49-F238E27FC236}">
                  <a16:creationId xmlns:a16="http://schemas.microsoft.com/office/drawing/2014/main" id="{2E726094-BADC-20A4-99C9-3E0EFAF9FED8}"/>
                </a:ext>
              </a:extLst>
            </p:cNvPr>
            <p:cNvSpPr txBox="1">
              <a:spLocks/>
            </p:cNvSpPr>
            <p:nvPr/>
          </p:nvSpPr>
          <p:spPr>
            <a:xfrm>
              <a:off x="3738359" y="2539448"/>
              <a:ext cx="2501556" cy="1477328"/>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EE006D"/>
                </a:buClr>
                <a:buSzTx/>
                <a:buFont typeface="Arial" panose="020B0604020202020204" pitchFamily="34" charset="0"/>
                <a:buNone/>
                <a:tabLst/>
                <a:defRPr/>
              </a:pPr>
              <a:r>
                <a:rPr kumimoji="0" lang="en-US" sz="1400" b="0" i="0" u="none" strike="noStrike" kern="1200" cap="none" spc="0" normalizeH="0" baseline="0" noProof="0" dirty="0">
                  <a:ln>
                    <a:noFill/>
                  </a:ln>
                  <a:solidFill>
                    <a:srgbClr val="353E51"/>
                  </a:solidFill>
                  <a:effectLst/>
                  <a:uLnTx/>
                  <a:uFillTx/>
                  <a:latin typeface="Arial" panose="020B0604020202020204"/>
                  <a:ea typeface="+mn-ea"/>
                  <a:cs typeface="+mn-cs"/>
                </a:rPr>
                <a:t>In a 371-kinase assay </a:t>
              </a:r>
              <a:r>
                <a:rPr lang="en-US" sz="1400" dirty="0" err="1">
                  <a:solidFill>
                    <a:srgbClr val="353E51"/>
                  </a:solidFill>
                  <a:latin typeface="Arial" panose="020B0604020202020204"/>
                </a:rPr>
                <a:t>pirtobrutinib</a:t>
              </a:r>
              <a:r>
                <a:rPr kumimoji="0" lang="en-US" sz="1400" b="0" i="0" u="none" strike="noStrike" kern="1200" cap="none" spc="0" normalizeH="0" baseline="0" noProof="0" dirty="0">
                  <a:ln>
                    <a:noFill/>
                  </a:ln>
                  <a:solidFill>
                    <a:srgbClr val="353E51"/>
                  </a:solidFill>
                  <a:effectLst/>
                  <a:uLnTx/>
                  <a:uFillTx/>
                  <a:latin typeface="Arial" panose="020B0604020202020204"/>
                  <a:ea typeface="+mn-ea"/>
                  <a:cs typeface="+mn-cs"/>
                </a:rPr>
                <a:t> showed </a:t>
              </a:r>
              <a:r>
                <a:rPr lang="en-US" sz="1600" b="1" dirty="0">
                  <a:solidFill>
                    <a:schemeClr val="accent1"/>
                  </a:solidFill>
                  <a:latin typeface="Arial" panose="020B0604020202020204"/>
                </a:rPr>
                <a:t>300x more selectivity for BTK vs 98% of kinases</a:t>
              </a:r>
              <a:r>
                <a:rPr kumimoji="0" lang="en-US" sz="1400" b="0" i="0" u="none" strike="noStrike" kern="1200" cap="none" spc="0" normalizeH="0" baseline="0" noProof="0" dirty="0">
                  <a:ln>
                    <a:noFill/>
                  </a:ln>
                  <a:solidFill>
                    <a:srgbClr val="353E51"/>
                  </a:solidFill>
                  <a:effectLst/>
                  <a:uLnTx/>
                  <a:uFillTx/>
                  <a:latin typeface="Arial" panose="020B0604020202020204"/>
                  <a:ea typeface="+mn-ea"/>
                  <a:cs typeface="+mn-cs"/>
                </a:rPr>
                <a:t>, which may reduce its potential for off-target activity.</a:t>
              </a:r>
              <a:r>
                <a:rPr kumimoji="0" lang="en-US" sz="1400" b="0" i="0" u="none" strike="noStrike" kern="1200" cap="none" spc="0" normalizeH="0" baseline="30000" noProof="0" dirty="0">
                  <a:ln>
                    <a:noFill/>
                  </a:ln>
                  <a:solidFill>
                    <a:srgbClr val="353E51"/>
                  </a:solidFill>
                  <a:effectLst/>
                  <a:uLnTx/>
                  <a:uFillTx/>
                  <a:latin typeface="Arial" panose="020B0604020202020204"/>
                  <a:ea typeface="+mn-ea"/>
                  <a:cs typeface="+mn-cs"/>
                </a:rPr>
                <a:t>1,3</a:t>
              </a:r>
              <a:endParaRPr kumimoji="0" lang="en-US" sz="1800" b="0" i="0" u="none" strike="noStrike" kern="1200" cap="none" spc="0" normalizeH="0" baseline="30000" noProof="0" dirty="0">
                <a:ln>
                  <a:noFill/>
                </a:ln>
                <a:solidFill>
                  <a:srgbClr val="353E51"/>
                </a:solidFill>
                <a:effectLst/>
                <a:uLnTx/>
                <a:uFillTx/>
                <a:latin typeface="Arial" panose="020B0604020202020204"/>
                <a:ea typeface="+mn-ea"/>
                <a:cs typeface="+mn-cs"/>
              </a:endParaRPr>
            </a:p>
          </p:txBody>
        </p:sp>
        <p:sp>
          <p:nvSpPr>
            <p:cNvPr id="20" name="Arc 19">
              <a:extLst>
                <a:ext uri="{FF2B5EF4-FFF2-40B4-BE49-F238E27FC236}">
                  <a16:creationId xmlns:a16="http://schemas.microsoft.com/office/drawing/2014/main" id="{30CD738D-0DF6-3D5F-21CE-F6C90B60ABFB}"/>
                </a:ext>
              </a:extLst>
            </p:cNvPr>
            <p:cNvSpPr/>
            <p:nvPr/>
          </p:nvSpPr>
          <p:spPr>
            <a:xfrm>
              <a:off x="3355233" y="2230434"/>
              <a:ext cx="540772" cy="545600"/>
            </a:xfrm>
            <a:prstGeom prst="arc">
              <a:avLst>
                <a:gd name="adj1" fmla="val 10932157"/>
                <a:gd name="adj2" fmla="val 16503239"/>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FA01042-4BB5-5568-C66C-922493F9FBFD}"/>
              </a:ext>
            </a:extLst>
          </p:cNvPr>
          <p:cNvGrpSpPr/>
          <p:nvPr/>
        </p:nvGrpSpPr>
        <p:grpSpPr>
          <a:xfrm>
            <a:off x="801209" y="2091400"/>
            <a:ext cx="3387435" cy="2185036"/>
            <a:chOff x="3355233" y="2230434"/>
            <a:chExt cx="3387435" cy="2185036"/>
          </a:xfrm>
        </p:grpSpPr>
        <p:sp>
          <p:nvSpPr>
            <p:cNvPr id="14" name="Rectangle: Rounded Corners 13">
              <a:extLst>
                <a:ext uri="{FF2B5EF4-FFF2-40B4-BE49-F238E27FC236}">
                  <a16:creationId xmlns:a16="http://schemas.microsoft.com/office/drawing/2014/main" id="{3DE39EAA-6E9C-81D4-D479-D1C4BAE572E9}"/>
                </a:ext>
              </a:extLst>
            </p:cNvPr>
            <p:cNvSpPr>
              <a:spLocks/>
            </p:cNvSpPr>
            <p:nvPr/>
          </p:nvSpPr>
          <p:spPr>
            <a:xfrm>
              <a:off x="3492561" y="2371724"/>
              <a:ext cx="3250107" cy="2043746"/>
            </a:xfrm>
            <a:prstGeom prst="roundRect">
              <a:avLst>
                <a:gd name="adj" fmla="val 710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Content Placeholder 2">
              <a:extLst>
                <a:ext uri="{FF2B5EF4-FFF2-40B4-BE49-F238E27FC236}">
                  <a16:creationId xmlns:a16="http://schemas.microsoft.com/office/drawing/2014/main" id="{887F6F5D-1D73-4AF8-E4A5-3DC8A4ADBC5F}"/>
                </a:ext>
              </a:extLst>
            </p:cNvPr>
            <p:cNvSpPr txBox="1">
              <a:spLocks/>
            </p:cNvSpPr>
            <p:nvPr/>
          </p:nvSpPr>
          <p:spPr>
            <a:xfrm>
              <a:off x="3734761" y="2527716"/>
              <a:ext cx="2740053" cy="1785104"/>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EE006D"/>
                </a:buClr>
                <a:buSzTx/>
                <a:buFont typeface="Arial" panose="020B0604020202020204" pitchFamily="34" charset="0"/>
                <a:buNone/>
                <a:tabLst/>
                <a:defRPr/>
              </a:pPr>
              <a:r>
                <a:rPr lang="en-US" sz="1400" dirty="0">
                  <a:solidFill>
                    <a:srgbClr val="353E51"/>
                  </a:solidFill>
                  <a:latin typeface="Arial" panose="020B0604020202020204"/>
                </a:rPr>
                <a:t>Plasma exposures </a:t>
              </a:r>
              <a:br>
                <a:rPr lang="en-US" sz="1400" dirty="0">
                  <a:solidFill>
                    <a:srgbClr val="353E51"/>
                  </a:solidFill>
                  <a:latin typeface="Arial" panose="020B0604020202020204"/>
                </a:rPr>
              </a:br>
              <a:r>
                <a:rPr kumimoji="0" lang="en-US" sz="1800" b="1" i="0" u="none" strike="noStrike" kern="1200" cap="none" spc="0" normalizeH="0" baseline="0" noProof="0" dirty="0">
                  <a:ln>
                    <a:noFill/>
                  </a:ln>
                  <a:solidFill>
                    <a:schemeClr val="accent1"/>
                  </a:solidFill>
                  <a:effectLst/>
                  <a:uLnTx/>
                  <a:uFillTx/>
                  <a:latin typeface="Arial" panose="020B0604020202020204"/>
                  <a:ea typeface="+mn-ea"/>
                  <a:cs typeface="+mn-cs"/>
                </a:rPr>
                <a:t>exceeding the BTK inhibitory concentration of 96% (IC</a:t>
              </a:r>
              <a:r>
                <a:rPr kumimoji="0" lang="en-US" sz="1800" b="1" i="0" u="none" strike="noStrike" kern="1200" cap="none" spc="0" normalizeH="0" noProof="0" dirty="0">
                  <a:ln>
                    <a:noFill/>
                  </a:ln>
                  <a:solidFill>
                    <a:schemeClr val="accent1"/>
                  </a:solidFill>
                  <a:effectLst/>
                  <a:uLnTx/>
                  <a:uFillTx/>
                  <a:latin typeface="Arial" panose="020B0604020202020204"/>
                  <a:ea typeface="+mn-ea"/>
                  <a:cs typeface="+mn-cs"/>
                </a:rPr>
                <a:t>96) </a:t>
              </a:r>
              <a:r>
                <a:rPr lang="en-US" sz="1400" dirty="0">
                  <a:solidFill>
                    <a:srgbClr val="353E51"/>
                  </a:solidFill>
                  <a:latin typeface="Arial" panose="020B0604020202020204"/>
                </a:rPr>
                <a:t>throughout </a:t>
              </a:r>
              <a:br>
                <a:rPr lang="en-US" sz="1400" dirty="0">
                  <a:solidFill>
                    <a:srgbClr val="353E51"/>
                  </a:solidFill>
                  <a:latin typeface="Arial" panose="020B0604020202020204"/>
                </a:rPr>
              </a:br>
              <a:r>
                <a:rPr lang="en-US" sz="1400" dirty="0">
                  <a:solidFill>
                    <a:srgbClr val="353E51"/>
                  </a:solidFill>
                  <a:latin typeface="Arial" panose="020B0604020202020204"/>
                </a:rPr>
                <a:t>the dosing interval at the recommended dose of 200 mg once daily</a:t>
              </a:r>
              <a:r>
                <a:rPr kumimoji="0" lang="en-US" sz="1400" b="0" i="0" u="none" strike="noStrike" kern="1200" cap="none" spc="0" normalizeH="0" baseline="0" noProof="0" dirty="0">
                  <a:ln>
                    <a:noFill/>
                  </a:ln>
                  <a:solidFill>
                    <a:srgbClr val="353E51"/>
                  </a:solidFill>
                  <a:effectLst/>
                  <a:uLnTx/>
                  <a:uFillTx/>
                  <a:latin typeface="Arial" panose="020B0604020202020204"/>
                  <a:ea typeface="+mn-ea"/>
                  <a:cs typeface="+mn-cs"/>
                </a:rPr>
                <a:t>.</a:t>
              </a:r>
              <a:r>
                <a:rPr kumimoji="0" lang="en-US" sz="1400" b="0" i="0" u="none" strike="noStrike" kern="1200" cap="none" spc="0" normalizeH="0" baseline="30000" noProof="0" dirty="0">
                  <a:ln>
                    <a:noFill/>
                  </a:ln>
                  <a:solidFill>
                    <a:srgbClr val="353E51"/>
                  </a:solidFill>
                  <a:effectLst/>
                  <a:uLnTx/>
                  <a:uFillTx/>
                  <a:latin typeface="Arial" panose="020B0604020202020204"/>
                  <a:ea typeface="+mn-ea"/>
                  <a:cs typeface="+mn-cs"/>
                </a:rPr>
                <a:t>1,2,3</a:t>
              </a:r>
              <a:r>
                <a:rPr kumimoji="0" lang="en-US" sz="1400" b="0" i="0" u="none" strike="noStrike" kern="1200" cap="none" spc="0" normalizeH="0" noProof="0" dirty="0">
                  <a:ln>
                    <a:noFill/>
                  </a:ln>
                  <a:solidFill>
                    <a:srgbClr val="353E51"/>
                  </a:solidFill>
                  <a:effectLst/>
                  <a:uLnTx/>
                  <a:uFillTx/>
                  <a:latin typeface="Arial" panose="020B0604020202020204"/>
                  <a:ea typeface="+mn-ea"/>
                  <a:cs typeface="+mn-cs"/>
                </a:rPr>
                <a:t>*</a:t>
              </a:r>
            </a:p>
          </p:txBody>
        </p:sp>
        <p:sp>
          <p:nvSpPr>
            <p:cNvPr id="17" name="Arc 16">
              <a:extLst>
                <a:ext uri="{FF2B5EF4-FFF2-40B4-BE49-F238E27FC236}">
                  <a16:creationId xmlns:a16="http://schemas.microsoft.com/office/drawing/2014/main" id="{80937796-9D36-2098-DB82-2BB910160169}"/>
                </a:ext>
              </a:extLst>
            </p:cNvPr>
            <p:cNvSpPr/>
            <p:nvPr/>
          </p:nvSpPr>
          <p:spPr>
            <a:xfrm>
              <a:off x="3355233" y="2230434"/>
              <a:ext cx="540772" cy="545600"/>
            </a:xfrm>
            <a:prstGeom prst="arc">
              <a:avLst>
                <a:gd name="adj1" fmla="val 10932157"/>
                <a:gd name="adj2" fmla="val 16503239"/>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2129B4B-EABA-CDF5-3C5B-D051D4D783D5}"/>
              </a:ext>
            </a:extLst>
          </p:cNvPr>
          <p:cNvSpPr txBox="1"/>
          <p:nvPr/>
        </p:nvSpPr>
        <p:spPr>
          <a:xfrm>
            <a:off x="685800" y="6022831"/>
            <a:ext cx="9437255" cy="476028"/>
          </a:xfrm>
          <a:prstGeom prst="rect">
            <a:avLst/>
          </a:prstGeom>
          <a:noFill/>
        </p:spPr>
        <p:txBody>
          <a:bodyPr wrap="square" lIns="91440" tIns="45720" rIns="91440" bIns="45720" rtlCol="0" anchor="b">
            <a:spAutoFit/>
          </a:bodyPr>
          <a:lstStyle>
            <a:defPPr>
              <a:defRPr lang="en-US"/>
            </a:defPPr>
            <a:lvl1pPr>
              <a:defRPr sz="1000"/>
            </a:lvl1pPr>
          </a:lstStyle>
          <a:p>
            <a:pPr marL="0" marR="0" lvl="0" indent="0" algn="l" defTabSz="914400" rtl="0" eaLnBrk="1" fontAlgn="auto" latinLnBrk="0" hangingPunct="1">
              <a:lnSpc>
                <a:spcPct val="90000"/>
              </a:lnSpc>
              <a:spcBef>
                <a:spcPts val="400"/>
              </a:spcBef>
              <a:buClrTx/>
              <a:buSzTx/>
              <a:buFontTx/>
              <a:buNone/>
              <a:tabLst/>
              <a:defRPr/>
            </a:pPr>
            <a:r>
              <a:rPr kumimoji="0" lang="en-US" sz="800" b="0" i="0" u="none" strike="noStrike" kern="1200" cap="none" spc="0" normalizeH="0" baseline="0" noProof="0" dirty="0">
                <a:ln>
                  <a:noFill/>
                </a:ln>
                <a:solidFill>
                  <a:srgbClr val="353E51"/>
                </a:solidFill>
                <a:effectLst/>
                <a:uLnTx/>
                <a:uFillTx/>
                <a:latin typeface="Arial" panose="020B0604020202020204"/>
                <a:ea typeface="+mn-ea"/>
                <a:cs typeface="+mn-cs"/>
              </a:rPr>
              <a:t>*BTK target inhibition was achieved consistently throughout the once daily dosing period, regardless of the intrinsic rate of BTK turnover.</a:t>
            </a:r>
            <a:r>
              <a:rPr kumimoji="0" lang="en-US" sz="800" b="0" i="0" u="none" strike="noStrike" kern="1200" cap="none" spc="0" normalizeH="0" baseline="30000" noProof="0" dirty="0">
                <a:ln>
                  <a:noFill/>
                </a:ln>
                <a:solidFill>
                  <a:srgbClr val="353E51"/>
                </a:solidFill>
                <a:effectLst/>
                <a:uLnTx/>
                <a:uFillTx/>
                <a:latin typeface="Arial" panose="020B0604020202020204"/>
                <a:ea typeface="+mn-ea"/>
                <a:cs typeface="+mn-cs"/>
              </a:rPr>
              <a:t>2</a:t>
            </a:r>
            <a:br>
              <a:rPr lang="en-US" sz="800" dirty="0">
                <a:latin typeface="Arial" panose="020B0604020202020204"/>
              </a:rPr>
            </a:br>
            <a:r>
              <a:rPr kumimoji="0" lang="en-US" sz="800" b="0" i="0" u="none" strike="noStrike" kern="1200" cap="none" spc="0" normalizeH="0" baseline="30000" noProof="0" dirty="0">
                <a:ln>
                  <a:noFill/>
                </a:ln>
                <a:solidFill>
                  <a:srgbClr val="353E51"/>
                </a:solidFill>
                <a:effectLst/>
                <a:uLnTx/>
                <a:uFillTx/>
                <a:latin typeface="Arial" panose="020B0604020202020204"/>
                <a:ea typeface="+mn-ea"/>
                <a:cs typeface="+mn-cs"/>
              </a:rPr>
              <a:t>†</a:t>
            </a:r>
            <a:r>
              <a:rPr kumimoji="0" lang="en-US" sz="800" b="0" i="0" u="none" strike="noStrike" kern="1200" cap="none" spc="0" normalizeH="0" baseline="0" noProof="0" dirty="0">
                <a:ln>
                  <a:noFill/>
                </a:ln>
                <a:solidFill>
                  <a:srgbClr val="353E51"/>
                </a:solidFill>
                <a:effectLst/>
                <a:uLnTx/>
                <a:uFillTx/>
                <a:latin typeface="Arial" panose="020B0604020202020204"/>
                <a:ea typeface="+mn-ea"/>
                <a:cs typeface="+mn-cs"/>
              </a:rPr>
              <a:t>Range: 75.9-90.9% with median time to reach peak plasma concentration ~2 hours.</a:t>
            </a:r>
            <a:r>
              <a:rPr kumimoji="0" lang="en-US" sz="800" b="0" i="0" u="none" strike="noStrike" kern="1200" cap="none" spc="0" normalizeH="0" baseline="30000" noProof="0" dirty="0">
                <a:ln>
                  <a:noFill/>
                </a:ln>
                <a:solidFill>
                  <a:srgbClr val="353E51"/>
                </a:solidFill>
                <a:effectLst/>
                <a:uLnTx/>
                <a:uFillTx/>
                <a:latin typeface="Arial" panose="020B0604020202020204"/>
                <a:ea typeface="+mn-ea"/>
                <a:cs typeface="+mn-cs"/>
              </a:rPr>
              <a:t>2</a:t>
            </a:r>
          </a:p>
          <a:p>
            <a:pPr>
              <a:lnSpc>
                <a:spcPct val="90000"/>
              </a:lnSpc>
              <a:spcBef>
                <a:spcPts val="400"/>
              </a:spcBef>
              <a:defRPr/>
            </a:pPr>
            <a:r>
              <a:rPr kumimoji="0" lang="en-US" sz="800" b="1" i="0" u="none" strike="noStrike" kern="1200" cap="none" spc="0" normalizeH="0" baseline="0" noProof="0" dirty="0">
                <a:ln>
                  <a:noFill/>
                </a:ln>
                <a:solidFill>
                  <a:srgbClr val="353E51"/>
                </a:solidFill>
                <a:effectLst/>
                <a:uLnTx/>
                <a:uFillTx/>
                <a:ea typeface="+mn-ea"/>
                <a:cs typeface="+mn-cs"/>
              </a:rPr>
              <a:t>1. </a:t>
            </a:r>
            <a:r>
              <a:rPr kumimoji="0" lang="en-US" sz="800" b="0" i="0" u="none" strike="noStrike" kern="1200" cap="none" spc="0" normalizeH="0" baseline="0" noProof="0" dirty="0">
                <a:ln>
                  <a:noFill/>
                </a:ln>
                <a:solidFill>
                  <a:srgbClr val="353E51"/>
                </a:solidFill>
                <a:effectLst/>
                <a:uLnTx/>
                <a:uFillTx/>
                <a:ea typeface="+mn-ea"/>
                <a:cs typeface="+mn-cs"/>
              </a:rPr>
              <a:t>Mato AR, et al. </a:t>
            </a:r>
            <a:r>
              <a:rPr kumimoji="0" lang="en-US" sz="800" b="0" i="1" u="none" strike="noStrike" kern="1200" cap="none" spc="0" normalizeH="0" baseline="0" noProof="0" dirty="0">
                <a:ln>
                  <a:noFill/>
                </a:ln>
                <a:solidFill>
                  <a:srgbClr val="353E51"/>
                </a:solidFill>
                <a:effectLst/>
                <a:uLnTx/>
                <a:uFillTx/>
                <a:ea typeface="+mn-ea"/>
                <a:cs typeface="+mn-cs"/>
              </a:rPr>
              <a:t>Lancet. </a:t>
            </a:r>
            <a:r>
              <a:rPr kumimoji="0" lang="en-US" sz="800" b="0" i="0" u="none" strike="noStrike" kern="1200" cap="none" spc="0" normalizeH="0" baseline="0" noProof="0" dirty="0">
                <a:ln>
                  <a:noFill/>
                </a:ln>
                <a:solidFill>
                  <a:srgbClr val="353E51"/>
                </a:solidFill>
                <a:effectLst/>
                <a:uLnTx/>
                <a:uFillTx/>
                <a:ea typeface="+mn-ea"/>
                <a:cs typeface="+mn-cs"/>
              </a:rPr>
              <a:t>2021;397(10277):892-901. </a:t>
            </a:r>
            <a:r>
              <a:rPr kumimoji="0" lang="en-US" sz="800" b="1" i="0" u="none" strike="noStrike" kern="1200" cap="none" spc="0" normalizeH="0" baseline="0" noProof="0" dirty="0">
                <a:ln>
                  <a:noFill/>
                </a:ln>
                <a:solidFill>
                  <a:srgbClr val="353E51"/>
                </a:solidFill>
                <a:effectLst/>
                <a:uLnTx/>
                <a:uFillTx/>
                <a:ea typeface="+mn-ea"/>
                <a:cs typeface="+mn-cs"/>
              </a:rPr>
              <a:t>2.</a:t>
            </a:r>
            <a:r>
              <a:rPr lang="en-US" sz="800" dirty="0">
                <a:solidFill>
                  <a:srgbClr val="353E51"/>
                </a:solidFill>
              </a:rPr>
              <a:t> Jaypirca (</a:t>
            </a:r>
            <a:r>
              <a:rPr lang="en-US" sz="800" dirty="0" err="1">
                <a:solidFill>
                  <a:srgbClr val="353E51"/>
                </a:solidFill>
              </a:rPr>
              <a:t>pirtobrutinib</a:t>
            </a:r>
            <a:r>
              <a:rPr lang="en-US" sz="800" dirty="0">
                <a:solidFill>
                  <a:srgbClr val="353E51"/>
                </a:solidFill>
              </a:rPr>
              <a:t>). Summary of Product Characteristics. Eli Lilly Nederland B.V. </a:t>
            </a:r>
            <a:r>
              <a:rPr kumimoji="0" lang="en-US" sz="800" b="1" i="0" u="none" strike="noStrike" kern="1200" cap="none" spc="0" normalizeH="0" baseline="0" noProof="0" dirty="0">
                <a:ln>
                  <a:noFill/>
                </a:ln>
                <a:solidFill>
                  <a:srgbClr val="353E51"/>
                </a:solidFill>
                <a:effectLst/>
                <a:uLnTx/>
                <a:uFillTx/>
                <a:ea typeface="+mn-ea"/>
                <a:cs typeface="+mn-cs"/>
              </a:rPr>
              <a:t>3. </a:t>
            </a:r>
            <a:r>
              <a:rPr lang="en-US" sz="800" dirty="0">
                <a:solidFill>
                  <a:srgbClr val="353E51"/>
                </a:solidFill>
              </a:rPr>
              <a:t>Gomez EB, et al. </a:t>
            </a:r>
            <a:r>
              <a:rPr lang="en-US" sz="800" i="1" dirty="0">
                <a:solidFill>
                  <a:srgbClr val="353E51"/>
                </a:solidFill>
              </a:rPr>
              <a:t>Blood </a:t>
            </a:r>
            <a:r>
              <a:rPr lang="en-US" sz="800" dirty="0">
                <a:solidFill>
                  <a:srgbClr val="353E51"/>
                </a:solidFill>
              </a:rPr>
              <a:t>2023 vol142 nr1:62</a:t>
            </a:r>
            <a:endParaRPr lang="en-US" sz="800" b="1" u="none" strike="noStrike" kern="1200" cap="none" spc="0" normalizeH="0" baseline="0" noProof="0" dirty="0">
              <a:ln>
                <a:noFill/>
              </a:ln>
              <a:solidFill>
                <a:srgbClr val="353E51"/>
              </a:solidFill>
              <a:effectLst/>
              <a:uLnTx/>
              <a:uFillTx/>
              <a:cs typeface="Arial"/>
            </a:endParaRPr>
          </a:p>
        </p:txBody>
      </p:sp>
      <p:grpSp>
        <p:nvGrpSpPr>
          <p:cNvPr id="27" name="Group 26">
            <a:extLst>
              <a:ext uri="{FF2B5EF4-FFF2-40B4-BE49-F238E27FC236}">
                <a16:creationId xmlns:a16="http://schemas.microsoft.com/office/drawing/2014/main" id="{A758879E-5B2E-BC0F-225F-285E779698F7}"/>
              </a:ext>
            </a:extLst>
          </p:cNvPr>
          <p:cNvGrpSpPr/>
          <p:nvPr/>
        </p:nvGrpSpPr>
        <p:grpSpPr>
          <a:xfrm>
            <a:off x="4631541" y="2091400"/>
            <a:ext cx="3045214" cy="2185036"/>
            <a:chOff x="7527536" y="2091400"/>
            <a:chExt cx="3045214" cy="2185036"/>
          </a:xfrm>
        </p:grpSpPr>
        <p:sp>
          <p:nvSpPr>
            <p:cNvPr id="6" name="Rectangle: Rounded Corners 5">
              <a:extLst>
                <a:ext uri="{FF2B5EF4-FFF2-40B4-BE49-F238E27FC236}">
                  <a16:creationId xmlns:a16="http://schemas.microsoft.com/office/drawing/2014/main" id="{622767C9-C066-6622-8C4D-E2D23ADE902B}"/>
                </a:ext>
              </a:extLst>
            </p:cNvPr>
            <p:cNvSpPr>
              <a:spLocks/>
            </p:cNvSpPr>
            <p:nvPr/>
          </p:nvSpPr>
          <p:spPr>
            <a:xfrm>
              <a:off x="7655344" y="2232690"/>
              <a:ext cx="2917406" cy="2043746"/>
            </a:xfrm>
            <a:prstGeom prst="roundRect">
              <a:avLst>
                <a:gd name="adj" fmla="val 710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2B55E1BF-BDE6-1ABB-B9E7-42C45A999741}"/>
                </a:ext>
              </a:extLst>
            </p:cNvPr>
            <p:cNvSpPr txBox="1">
              <a:spLocks/>
            </p:cNvSpPr>
            <p:nvPr/>
          </p:nvSpPr>
          <p:spPr>
            <a:xfrm>
              <a:off x="7918560" y="2388682"/>
              <a:ext cx="1741088" cy="684803"/>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EE006D"/>
                </a:buClr>
                <a:buSzTx/>
                <a:buFont typeface="Arial" panose="020B0604020202020204" pitchFamily="34" charset="0"/>
                <a:buNone/>
                <a:tabLst/>
                <a:defRPr/>
              </a:pPr>
              <a:r>
                <a:rPr kumimoji="0" lang="en-US" sz="1400" b="0" i="0" u="none" strike="noStrike" kern="1200" cap="none" spc="0" normalizeH="0" baseline="0" noProof="0" dirty="0">
                  <a:ln>
                    <a:noFill/>
                  </a:ln>
                  <a:solidFill>
                    <a:srgbClr val="353E51"/>
                  </a:solidFill>
                  <a:effectLst/>
                  <a:uLnTx/>
                  <a:uFillTx/>
                  <a:latin typeface="Arial" panose="020B0604020202020204"/>
                  <a:ea typeface="+mn-ea"/>
                  <a:cs typeface="+mn-cs"/>
                </a:rPr>
                <a:t>A long </a:t>
              </a:r>
              <a:r>
                <a:rPr kumimoji="0" lang="en-US" sz="1800" b="1" i="0" u="none" strike="noStrike" kern="1200" cap="none" spc="0" normalizeH="0" baseline="0" noProof="0" dirty="0">
                  <a:ln>
                    <a:noFill/>
                  </a:ln>
                  <a:solidFill>
                    <a:schemeClr val="accent1"/>
                  </a:solidFill>
                  <a:effectLst/>
                  <a:uLnTx/>
                  <a:uFillTx/>
                  <a:latin typeface="Arial" panose="020B0604020202020204"/>
                  <a:ea typeface="+mn-ea"/>
                  <a:cs typeface="+mn-cs"/>
                </a:rPr>
                <a:t>half-life of </a:t>
              </a:r>
            </a:p>
            <a:p>
              <a:pPr marL="0" marR="0" lvl="0" indent="0" algn="l" defTabSz="914400" rtl="0" eaLnBrk="1" fontAlgn="auto" latinLnBrk="0" hangingPunct="1">
                <a:lnSpc>
                  <a:spcPct val="100000"/>
                </a:lnSpc>
                <a:spcBef>
                  <a:spcPts val="0"/>
                </a:spcBef>
                <a:spcAft>
                  <a:spcPts val="300"/>
                </a:spcAft>
                <a:buClr>
                  <a:srgbClr val="EE006D"/>
                </a:buClr>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Arial" panose="020B0604020202020204"/>
                  <a:ea typeface="+mn-ea"/>
                  <a:cs typeface="+mn-cs"/>
                </a:rPr>
                <a:t>~19 hours</a:t>
              </a:r>
              <a:r>
                <a:rPr kumimoji="0" lang="en-US" sz="1400" b="0" i="0" u="none" strike="noStrike" kern="1200" cap="none" spc="0" normalizeH="0" baseline="0" noProof="0" dirty="0">
                  <a:ln>
                    <a:noFill/>
                  </a:ln>
                  <a:solidFill>
                    <a:srgbClr val="353E51"/>
                  </a:solidFill>
                  <a:effectLst/>
                  <a:uLnTx/>
                  <a:uFillTx/>
                  <a:latin typeface="Arial" panose="020B0604020202020204"/>
                  <a:ea typeface="+mn-ea"/>
                  <a:cs typeface="+mn-cs"/>
                </a:rPr>
                <a:t>.</a:t>
              </a:r>
              <a:r>
                <a:rPr kumimoji="0" lang="en-US" sz="1400" b="0" i="0" u="none" strike="noStrike" kern="1200" cap="none" spc="0" normalizeH="0" baseline="30000" noProof="0" dirty="0">
                  <a:ln>
                    <a:noFill/>
                  </a:ln>
                  <a:solidFill>
                    <a:srgbClr val="353E51"/>
                  </a:solidFill>
                  <a:effectLst/>
                  <a:uLnTx/>
                  <a:uFillTx/>
                  <a:latin typeface="Arial" panose="020B0604020202020204"/>
                  <a:ea typeface="+mn-ea"/>
                  <a:cs typeface="+mn-cs"/>
                </a:rPr>
                <a:t>2,3</a:t>
              </a:r>
              <a:endParaRPr kumimoji="0" lang="en-US" sz="1600" b="0" i="0" u="none" strike="noStrike" kern="1200" cap="none" spc="0" normalizeH="0" baseline="30000" noProof="0" dirty="0">
                <a:ln>
                  <a:noFill/>
                </a:ln>
                <a:solidFill>
                  <a:srgbClr val="353E51"/>
                </a:solidFill>
                <a:effectLst/>
                <a:uLnTx/>
                <a:uFillTx/>
                <a:latin typeface="Arial" panose="020B0604020202020204"/>
                <a:ea typeface="+mn-ea"/>
                <a:cs typeface="+mn-cs"/>
              </a:endParaRPr>
            </a:p>
          </p:txBody>
        </p:sp>
        <p:sp>
          <p:nvSpPr>
            <p:cNvPr id="8" name="Arc 7">
              <a:extLst>
                <a:ext uri="{FF2B5EF4-FFF2-40B4-BE49-F238E27FC236}">
                  <a16:creationId xmlns:a16="http://schemas.microsoft.com/office/drawing/2014/main" id="{37148167-2AC2-E4F9-AC9B-9A558912DD4A}"/>
                </a:ext>
              </a:extLst>
            </p:cNvPr>
            <p:cNvSpPr/>
            <p:nvPr/>
          </p:nvSpPr>
          <p:spPr>
            <a:xfrm>
              <a:off x="7527536" y="2091400"/>
              <a:ext cx="540772" cy="545600"/>
            </a:xfrm>
            <a:prstGeom prst="arc">
              <a:avLst>
                <a:gd name="adj1" fmla="val 10932157"/>
                <a:gd name="adj2" fmla="val 16728004"/>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64FD126F-EC2B-0029-4BBB-AFE4665D63B1}"/>
                </a:ext>
              </a:extLst>
            </p:cNvPr>
            <p:cNvSpPr txBox="1">
              <a:spLocks/>
            </p:cNvSpPr>
            <p:nvPr/>
          </p:nvSpPr>
          <p:spPr>
            <a:xfrm>
              <a:off x="7918560" y="3312012"/>
              <a:ext cx="2569923" cy="861774"/>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EE006D"/>
                </a:buClr>
                <a:buSzTx/>
                <a:buFont typeface="Arial" panose="020B0604020202020204" pitchFamily="34" charset="0"/>
                <a:buNone/>
                <a:tabLst/>
                <a:defRPr/>
              </a:pPr>
              <a:r>
                <a:rPr kumimoji="0" lang="en-US" sz="1400" b="0" i="0" u="none" strike="noStrike" kern="1200" cap="none" spc="0" normalizeH="0" baseline="0" noProof="0" dirty="0">
                  <a:ln>
                    <a:noFill/>
                  </a:ln>
                  <a:solidFill>
                    <a:srgbClr val="353E51"/>
                  </a:solidFill>
                  <a:effectLst/>
                  <a:uLnTx/>
                  <a:uFillTx/>
                  <a:latin typeface="Arial" panose="020B0604020202020204"/>
                  <a:ea typeface="+mn-ea"/>
                  <a:cs typeface="+mn-cs"/>
                </a:rPr>
                <a:t>A high </a:t>
              </a:r>
              <a:r>
                <a:rPr kumimoji="0" lang="en-US" sz="1800" b="1" i="0" u="none" strike="noStrike" kern="1200" cap="none" spc="0" normalizeH="0" baseline="0" noProof="0" dirty="0">
                  <a:ln>
                    <a:noFill/>
                  </a:ln>
                  <a:solidFill>
                    <a:schemeClr val="accent1"/>
                  </a:solidFill>
                  <a:effectLst/>
                  <a:uLnTx/>
                  <a:uFillTx/>
                  <a:latin typeface="Arial" panose="020B0604020202020204"/>
                  <a:ea typeface="+mn-ea"/>
                  <a:cs typeface="+mn-cs"/>
                </a:rPr>
                <a:t>absolute bioavailability: 85.5% </a:t>
              </a:r>
              <a:r>
                <a:rPr lang="en-US" sz="1400" dirty="0">
                  <a:solidFill>
                    <a:srgbClr val="353E51"/>
                  </a:solidFill>
                  <a:latin typeface="Arial" panose="020B0604020202020204"/>
                </a:rPr>
                <a:t>after a single 200 mg dose.</a:t>
              </a:r>
              <a:r>
                <a:rPr kumimoji="0" lang="en-US" sz="1400" b="0" i="0" u="none" strike="noStrike" kern="1200" cap="none" spc="0" normalizeH="0" baseline="30000" noProof="0" dirty="0">
                  <a:ln>
                    <a:noFill/>
                  </a:ln>
                  <a:solidFill>
                    <a:srgbClr val="353E51"/>
                  </a:solidFill>
                  <a:effectLst/>
                  <a:uLnTx/>
                  <a:uFillTx/>
                  <a:latin typeface="Arial" panose="020B0604020202020204"/>
                  <a:ea typeface="+mn-ea"/>
                  <a:cs typeface="+mn-cs"/>
                </a:rPr>
                <a:t>2†</a:t>
              </a:r>
              <a:endParaRPr kumimoji="0" lang="en-US" b="0" i="0" u="none" strike="noStrike" kern="1200" cap="none" spc="0" normalizeH="0" baseline="30000" noProof="0" dirty="0">
                <a:ln>
                  <a:noFill/>
                </a:ln>
                <a:solidFill>
                  <a:srgbClr val="353E51"/>
                </a:solidFill>
                <a:effectLst/>
                <a:uLnTx/>
                <a:uFillTx/>
                <a:latin typeface="Arial" panose="020B0604020202020204"/>
                <a:ea typeface="+mn-ea"/>
                <a:cs typeface="+mn-cs"/>
              </a:endParaRPr>
            </a:p>
          </p:txBody>
        </p:sp>
        <p:cxnSp>
          <p:nvCxnSpPr>
            <p:cNvPr id="26" name="Straight Connector 25">
              <a:extLst>
                <a:ext uri="{FF2B5EF4-FFF2-40B4-BE49-F238E27FC236}">
                  <a16:creationId xmlns:a16="http://schemas.microsoft.com/office/drawing/2014/main" id="{9ACFB92C-F3C8-9714-EDC9-BFCA99271BDB}"/>
                </a:ext>
              </a:extLst>
            </p:cNvPr>
            <p:cNvCxnSpPr/>
            <p:nvPr/>
          </p:nvCxnSpPr>
          <p:spPr>
            <a:xfrm>
              <a:off x="7896225" y="3192748"/>
              <a:ext cx="23241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AF498CD6-3CAD-89F9-FD03-88B2445FC631}"/>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65266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7B639-0A03-5C42-2D78-4478D715A717}"/>
              </a:ext>
            </a:extLst>
          </p:cNvPr>
          <p:cNvSpPr>
            <a:spLocks noGrp="1"/>
          </p:cNvSpPr>
          <p:nvPr>
            <p:ph type="ctrTitle"/>
          </p:nvPr>
        </p:nvSpPr>
        <p:spPr>
          <a:xfrm>
            <a:off x="2388473" y="3543300"/>
            <a:ext cx="8298575" cy="1826142"/>
          </a:xfrm>
        </p:spPr>
        <p:txBody>
          <a:bodyPr vert="horz" lIns="0" tIns="45720" rIns="0" bIns="45720" rtlCol="0" anchor="ctr">
            <a:noAutofit/>
          </a:bodyPr>
          <a:lstStyle/>
          <a:p>
            <a:pPr algn="l"/>
            <a:r>
              <a:rPr lang="en-US" b="1" dirty="0"/>
              <a:t>BRUIN Clinical Trial</a:t>
            </a:r>
          </a:p>
        </p:txBody>
      </p:sp>
      <p:sp>
        <p:nvSpPr>
          <p:cNvPr id="2" name="Footer Placeholder 1">
            <a:extLst>
              <a:ext uri="{FF2B5EF4-FFF2-40B4-BE49-F238E27FC236}">
                <a16:creationId xmlns:a16="http://schemas.microsoft.com/office/drawing/2014/main" id="{70790A11-107C-92ED-A4CB-359A08D7C7D7}"/>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56379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6AE03B0-0D52-5211-71FF-8F7AD9212A57}"/>
              </a:ext>
            </a:extLst>
          </p:cNvPr>
          <p:cNvSpPr>
            <a:spLocks/>
          </p:cNvSpPr>
          <p:nvPr/>
        </p:nvSpPr>
        <p:spPr>
          <a:xfrm>
            <a:off x="3824429" y="1629330"/>
            <a:ext cx="7805595" cy="3371850"/>
          </a:xfrm>
          <a:prstGeom prst="roundRect">
            <a:avLst>
              <a:gd name="adj" fmla="val 263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780F79-B603-C840-9990-6EABD063E326}"/>
              </a:ext>
            </a:extLst>
          </p:cNvPr>
          <p:cNvSpPr>
            <a:spLocks noGrp="1"/>
          </p:cNvSpPr>
          <p:nvPr>
            <p:ph type="title"/>
          </p:nvPr>
        </p:nvSpPr>
        <p:spPr>
          <a:xfrm>
            <a:off x="612559" y="243061"/>
            <a:ext cx="11179391" cy="930027"/>
          </a:xfrm>
        </p:spPr>
        <p:txBody>
          <a:bodyPr anchor="b">
            <a:noAutofit/>
          </a:bodyPr>
          <a:lstStyle/>
          <a:p>
            <a:pPr lvl="0"/>
            <a:r>
              <a:rPr lang="en-US" b="1" cap="all" dirty="0">
                <a:solidFill>
                  <a:schemeClr val="accent1"/>
                </a:solidFill>
              </a:rPr>
              <a:t>BRUIN: </a:t>
            </a:r>
            <a:br>
              <a:rPr lang="en-US" b="1" cap="all" dirty="0">
                <a:solidFill>
                  <a:schemeClr val="accent1"/>
                </a:solidFill>
              </a:rPr>
            </a:br>
            <a:r>
              <a:rPr lang="en-US" cap="all" dirty="0"/>
              <a:t>O</a:t>
            </a:r>
            <a:r>
              <a:rPr lang="en-US" dirty="0"/>
              <a:t>pen-label, global, multicohort, single-arm, phase </a:t>
            </a:r>
            <a:r>
              <a:rPr lang="en-US" cap="all" dirty="0"/>
              <a:t>1/2 </a:t>
            </a:r>
            <a:r>
              <a:rPr lang="en-US" dirty="0"/>
              <a:t>trial</a:t>
            </a:r>
            <a:r>
              <a:rPr lang="en-US" baseline="30000" dirty="0"/>
              <a:t>1-4</a:t>
            </a:r>
            <a:endParaRPr lang="en-US" b="1" cap="all" baseline="30000" dirty="0"/>
          </a:p>
        </p:txBody>
      </p:sp>
      <p:grpSp>
        <p:nvGrpSpPr>
          <p:cNvPr id="14" name="Group 13">
            <a:extLst>
              <a:ext uri="{FF2B5EF4-FFF2-40B4-BE49-F238E27FC236}">
                <a16:creationId xmlns:a16="http://schemas.microsoft.com/office/drawing/2014/main" id="{8B9A719C-FBD7-4531-53D3-E75C8721BDF0}"/>
              </a:ext>
            </a:extLst>
          </p:cNvPr>
          <p:cNvGrpSpPr/>
          <p:nvPr/>
        </p:nvGrpSpPr>
        <p:grpSpPr>
          <a:xfrm>
            <a:off x="3995126" y="1833801"/>
            <a:ext cx="4038599" cy="2962908"/>
            <a:chOff x="4157051" y="1362076"/>
            <a:chExt cx="4038599" cy="2962908"/>
          </a:xfrm>
        </p:grpSpPr>
        <p:sp>
          <p:nvSpPr>
            <p:cNvPr id="31" name="Isosceles Triangle 30">
              <a:extLst>
                <a:ext uri="{FF2B5EF4-FFF2-40B4-BE49-F238E27FC236}">
                  <a16:creationId xmlns:a16="http://schemas.microsoft.com/office/drawing/2014/main" id="{E292ABB5-1DD5-EA43-3966-98A0B9FF9DAC}"/>
                </a:ext>
              </a:extLst>
            </p:cNvPr>
            <p:cNvSpPr/>
            <p:nvPr/>
          </p:nvSpPr>
          <p:spPr>
            <a:xfrm rot="10800000">
              <a:off x="5791974" y="2206761"/>
              <a:ext cx="509846" cy="154350"/>
            </a:xfrm>
            <a:prstGeom prst="triangl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1793487-6951-EE21-E5C7-0FCB6580E004}"/>
                </a:ext>
              </a:extLst>
            </p:cNvPr>
            <p:cNvGrpSpPr/>
            <p:nvPr/>
          </p:nvGrpSpPr>
          <p:grpSpPr>
            <a:xfrm>
              <a:off x="4157051" y="1362076"/>
              <a:ext cx="4038599" cy="724534"/>
              <a:chOff x="4157051" y="1362076"/>
              <a:chExt cx="4038599" cy="724534"/>
            </a:xfrm>
          </p:grpSpPr>
          <p:sp>
            <p:nvSpPr>
              <p:cNvPr id="4" name="Rectangle: Rounded Corners 3">
                <a:extLst>
                  <a:ext uri="{FF2B5EF4-FFF2-40B4-BE49-F238E27FC236}">
                    <a16:creationId xmlns:a16="http://schemas.microsoft.com/office/drawing/2014/main" id="{637C897A-AEA4-9941-A38C-33F632DEAC9F}"/>
                  </a:ext>
                </a:extLst>
              </p:cNvPr>
              <p:cNvSpPr>
                <a:spLocks/>
              </p:cNvSpPr>
              <p:nvPr/>
            </p:nvSpPr>
            <p:spPr>
              <a:xfrm>
                <a:off x="4166575" y="1362076"/>
                <a:ext cx="4029075" cy="724534"/>
              </a:xfrm>
              <a:prstGeom prst="roundRect">
                <a:avLst>
                  <a:gd name="adj" fmla="val 122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FE6CB4-1A35-1EFF-6799-89EA8D35ECDF}"/>
                  </a:ext>
                </a:extLst>
              </p:cNvPr>
              <p:cNvSpPr txBox="1"/>
              <p:nvPr/>
            </p:nvSpPr>
            <p:spPr>
              <a:xfrm>
                <a:off x="4157051" y="1387328"/>
                <a:ext cx="1847849" cy="674031"/>
              </a:xfrm>
              <a:prstGeom prst="rect">
                <a:avLst/>
              </a:prstGeom>
              <a:noFill/>
            </p:spPr>
            <p:txBody>
              <a:bodyPr wrap="square" rtlCol="0" anchor="ctr">
                <a:spAutoFit/>
              </a:bodyPr>
              <a:lstStyle/>
              <a:p>
                <a:pPr algn="ctr">
                  <a:lnSpc>
                    <a:spcPct val="90000"/>
                  </a:lnSpc>
                </a:pPr>
                <a:r>
                  <a:rPr lang="en-US" sz="1200" b="1">
                    <a:solidFill>
                      <a:schemeClr val="bg1"/>
                    </a:solidFill>
                  </a:rPr>
                  <a:t>TOTAL BRUIN </a:t>
                </a:r>
                <a:br>
                  <a:rPr lang="en-US" sz="1200" b="1">
                    <a:solidFill>
                      <a:schemeClr val="bg1"/>
                    </a:solidFill>
                  </a:rPr>
                </a:br>
                <a:r>
                  <a:rPr lang="en-US" sz="1200" b="1">
                    <a:solidFill>
                      <a:schemeClr val="bg1"/>
                    </a:solidFill>
                  </a:rPr>
                  <a:t>SAFETY POPULATION</a:t>
                </a:r>
              </a:p>
              <a:p>
                <a:pPr algn="ctr">
                  <a:lnSpc>
                    <a:spcPct val="90000"/>
                  </a:lnSpc>
                </a:pPr>
                <a:r>
                  <a:rPr lang="en-US" b="1">
                    <a:solidFill>
                      <a:schemeClr val="accent1"/>
                    </a:solidFill>
                  </a:rPr>
                  <a:t>N=725</a:t>
                </a:r>
              </a:p>
            </p:txBody>
          </p:sp>
          <p:cxnSp>
            <p:nvCxnSpPr>
              <p:cNvPr id="12" name="Straight Connector 11">
                <a:extLst>
                  <a:ext uri="{FF2B5EF4-FFF2-40B4-BE49-F238E27FC236}">
                    <a16:creationId xmlns:a16="http://schemas.microsoft.com/office/drawing/2014/main" id="{2624D033-1E9B-B268-782C-7CBB62F3B9DB}"/>
                  </a:ext>
                </a:extLst>
              </p:cNvPr>
              <p:cNvCxnSpPr>
                <a:cxnSpLocks/>
              </p:cNvCxnSpPr>
              <p:nvPr/>
            </p:nvCxnSpPr>
            <p:spPr>
              <a:xfrm>
                <a:off x="6046897" y="1450023"/>
                <a:ext cx="0" cy="5486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4B5C9B6-F395-3636-B0EC-3044F101B91C}"/>
                  </a:ext>
                </a:extLst>
              </p:cNvPr>
              <p:cNvSpPr txBox="1"/>
              <p:nvPr/>
            </p:nvSpPr>
            <p:spPr>
              <a:xfrm>
                <a:off x="6147777" y="1435802"/>
                <a:ext cx="2019299" cy="577081"/>
              </a:xfrm>
              <a:prstGeom prst="rect">
                <a:avLst/>
              </a:prstGeom>
              <a:noFill/>
            </p:spPr>
            <p:txBody>
              <a:bodyPr wrap="square" rtlCol="0" anchor="ctr">
                <a:spAutoFit/>
              </a:bodyPr>
              <a:lstStyle/>
              <a:p>
                <a:r>
                  <a:rPr lang="en-US" sz="1050">
                    <a:solidFill>
                      <a:schemeClr val="bg1"/>
                    </a:solidFill>
                  </a:rPr>
                  <a:t>Patients with hematologic malignancies including CLL/SLL, WM, RT, and</a:t>
                </a:r>
                <a:r>
                  <a:rPr lang="en-US" sz="1050" baseline="30000"/>
                  <a:t> </a:t>
                </a:r>
                <a:r>
                  <a:rPr lang="en-US" sz="1050">
                    <a:solidFill>
                      <a:schemeClr val="bg1"/>
                    </a:solidFill>
                  </a:rPr>
                  <a:t>other</a:t>
                </a:r>
                <a:r>
                  <a:rPr lang="en-US" sz="1050" baseline="30000">
                    <a:solidFill>
                      <a:schemeClr val="bg1"/>
                    </a:solidFill>
                  </a:rPr>
                  <a:t>†</a:t>
                </a:r>
                <a:endParaRPr lang="en-US" sz="1050">
                  <a:solidFill>
                    <a:schemeClr val="bg1"/>
                  </a:solidFill>
                </a:endParaRPr>
              </a:p>
            </p:txBody>
          </p:sp>
        </p:grpSp>
        <p:grpSp>
          <p:nvGrpSpPr>
            <p:cNvPr id="11" name="Group 10">
              <a:extLst>
                <a:ext uri="{FF2B5EF4-FFF2-40B4-BE49-F238E27FC236}">
                  <a16:creationId xmlns:a16="http://schemas.microsoft.com/office/drawing/2014/main" id="{244CB48A-3AC3-D3B4-A205-4DA90404AC12}"/>
                </a:ext>
              </a:extLst>
            </p:cNvPr>
            <p:cNvGrpSpPr/>
            <p:nvPr/>
          </p:nvGrpSpPr>
          <p:grpSpPr>
            <a:xfrm>
              <a:off x="4166575" y="2481262"/>
              <a:ext cx="4029075" cy="724534"/>
              <a:chOff x="4166575" y="2595563"/>
              <a:chExt cx="4029075" cy="724534"/>
            </a:xfrm>
          </p:grpSpPr>
          <p:sp>
            <p:nvSpPr>
              <p:cNvPr id="37" name="Rectangle: Rounded Corners 36">
                <a:extLst>
                  <a:ext uri="{FF2B5EF4-FFF2-40B4-BE49-F238E27FC236}">
                    <a16:creationId xmlns:a16="http://schemas.microsoft.com/office/drawing/2014/main" id="{A05C5A46-39CB-B65C-5AFB-FD273BD5237B}"/>
                  </a:ext>
                </a:extLst>
              </p:cNvPr>
              <p:cNvSpPr>
                <a:spLocks/>
              </p:cNvSpPr>
              <p:nvPr/>
            </p:nvSpPr>
            <p:spPr>
              <a:xfrm>
                <a:off x="4166575" y="2595563"/>
                <a:ext cx="4029075" cy="724534"/>
              </a:xfrm>
              <a:prstGeom prst="roundRect">
                <a:avLst>
                  <a:gd name="adj" fmla="val 122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80C6FFF-56CF-360A-3D5B-2945F946FCFB}"/>
                  </a:ext>
                </a:extLst>
              </p:cNvPr>
              <p:cNvSpPr txBox="1"/>
              <p:nvPr/>
            </p:nvSpPr>
            <p:spPr>
              <a:xfrm>
                <a:off x="4371976" y="2620815"/>
                <a:ext cx="1418000" cy="674031"/>
              </a:xfrm>
              <a:prstGeom prst="rect">
                <a:avLst/>
              </a:prstGeom>
              <a:noFill/>
            </p:spPr>
            <p:txBody>
              <a:bodyPr wrap="square" rtlCol="0" anchor="ctr">
                <a:spAutoFit/>
              </a:bodyPr>
              <a:lstStyle/>
              <a:p>
                <a:pPr algn="ctr">
                  <a:lnSpc>
                    <a:spcPct val="90000"/>
                  </a:lnSpc>
                </a:pPr>
                <a:r>
                  <a:rPr lang="en-US" sz="1200" b="1" dirty="0">
                    <a:solidFill>
                      <a:schemeClr val="bg1"/>
                    </a:solidFill>
                  </a:rPr>
                  <a:t>MCL SAFETY POPULATION</a:t>
                </a:r>
              </a:p>
              <a:p>
                <a:pPr algn="ctr">
                  <a:lnSpc>
                    <a:spcPct val="90000"/>
                  </a:lnSpc>
                </a:pPr>
                <a:r>
                  <a:rPr lang="en-US" b="1" dirty="0">
                    <a:solidFill>
                      <a:schemeClr val="accent1"/>
                    </a:solidFill>
                  </a:rPr>
                  <a:t>n=164</a:t>
                </a:r>
              </a:p>
            </p:txBody>
          </p:sp>
          <p:cxnSp>
            <p:nvCxnSpPr>
              <p:cNvPr id="39" name="Straight Connector 38">
                <a:extLst>
                  <a:ext uri="{FF2B5EF4-FFF2-40B4-BE49-F238E27FC236}">
                    <a16:creationId xmlns:a16="http://schemas.microsoft.com/office/drawing/2014/main" id="{EA632412-0D90-8DC7-995C-AE2B2122F9FF}"/>
                  </a:ext>
                </a:extLst>
              </p:cNvPr>
              <p:cNvCxnSpPr>
                <a:cxnSpLocks/>
              </p:cNvCxnSpPr>
              <p:nvPr/>
            </p:nvCxnSpPr>
            <p:spPr>
              <a:xfrm>
                <a:off x="6046897" y="2683510"/>
                <a:ext cx="0" cy="54864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DDF59F1-5351-6F3B-C6B5-CC13171B22CB}"/>
                  </a:ext>
                </a:extLst>
              </p:cNvPr>
              <p:cNvSpPr txBox="1"/>
              <p:nvPr/>
            </p:nvSpPr>
            <p:spPr>
              <a:xfrm>
                <a:off x="6147777" y="2750081"/>
                <a:ext cx="2019299" cy="415498"/>
              </a:xfrm>
              <a:prstGeom prst="rect">
                <a:avLst/>
              </a:prstGeom>
              <a:noFill/>
            </p:spPr>
            <p:txBody>
              <a:bodyPr wrap="square" rtlCol="0" anchor="ctr">
                <a:spAutoFit/>
              </a:bodyPr>
              <a:lstStyle/>
              <a:p>
                <a:r>
                  <a:rPr lang="en-US" sz="1050">
                    <a:solidFill>
                      <a:schemeClr val="bg1"/>
                    </a:solidFill>
                  </a:rPr>
                  <a:t>BTK inhibitor-pretreated and BTK inhibitor-naïve patients</a:t>
                </a:r>
              </a:p>
            </p:txBody>
          </p:sp>
        </p:grpSp>
        <p:grpSp>
          <p:nvGrpSpPr>
            <p:cNvPr id="13" name="Group 12">
              <a:extLst>
                <a:ext uri="{FF2B5EF4-FFF2-40B4-BE49-F238E27FC236}">
                  <a16:creationId xmlns:a16="http://schemas.microsoft.com/office/drawing/2014/main" id="{86582A40-2392-26D1-3EAD-87414BDB281C}"/>
                </a:ext>
              </a:extLst>
            </p:cNvPr>
            <p:cNvGrpSpPr/>
            <p:nvPr/>
          </p:nvGrpSpPr>
          <p:grpSpPr>
            <a:xfrm>
              <a:off x="4166575" y="3600450"/>
              <a:ext cx="4029075" cy="724534"/>
              <a:chOff x="4166575" y="3829050"/>
              <a:chExt cx="4029075" cy="724534"/>
            </a:xfrm>
          </p:grpSpPr>
          <p:sp>
            <p:nvSpPr>
              <p:cNvPr id="42" name="Rectangle: Rounded Corners 41">
                <a:extLst>
                  <a:ext uri="{FF2B5EF4-FFF2-40B4-BE49-F238E27FC236}">
                    <a16:creationId xmlns:a16="http://schemas.microsoft.com/office/drawing/2014/main" id="{321E27DD-A3F5-3E82-97F9-70A4FFCD53C8}"/>
                  </a:ext>
                </a:extLst>
              </p:cNvPr>
              <p:cNvSpPr>
                <a:spLocks/>
              </p:cNvSpPr>
              <p:nvPr/>
            </p:nvSpPr>
            <p:spPr>
              <a:xfrm>
                <a:off x="4166575" y="3829050"/>
                <a:ext cx="4029075" cy="724534"/>
              </a:xfrm>
              <a:prstGeom prst="roundRect">
                <a:avLst>
                  <a:gd name="adj" fmla="val 122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1727F80-019E-892E-FB2D-631458C1E68F}"/>
                  </a:ext>
                </a:extLst>
              </p:cNvPr>
              <p:cNvSpPr txBox="1"/>
              <p:nvPr/>
            </p:nvSpPr>
            <p:spPr>
              <a:xfrm>
                <a:off x="4333876" y="3854301"/>
                <a:ext cx="1494200" cy="674031"/>
              </a:xfrm>
              <a:prstGeom prst="rect">
                <a:avLst/>
              </a:prstGeom>
              <a:noFill/>
            </p:spPr>
            <p:txBody>
              <a:bodyPr wrap="square" rtlCol="0" anchor="ctr">
                <a:spAutoFit/>
              </a:bodyPr>
              <a:lstStyle/>
              <a:p>
                <a:pPr algn="ctr">
                  <a:lnSpc>
                    <a:spcPct val="90000"/>
                  </a:lnSpc>
                </a:pPr>
                <a:r>
                  <a:rPr lang="en-US" sz="1200" b="1">
                    <a:solidFill>
                      <a:schemeClr val="bg1"/>
                    </a:solidFill>
                  </a:rPr>
                  <a:t>MCL EFFICACY POPULATION</a:t>
                </a:r>
                <a:r>
                  <a:rPr lang="en-US" sz="1200" baseline="30000">
                    <a:solidFill>
                      <a:schemeClr val="bg1"/>
                    </a:solidFill>
                  </a:rPr>
                  <a:t>‡</a:t>
                </a:r>
                <a:endParaRPr lang="en-US" sz="1200" b="1">
                  <a:solidFill>
                    <a:schemeClr val="bg1"/>
                  </a:solidFill>
                </a:endParaRPr>
              </a:p>
              <a:p>
                <a:pPr algn="ctr">
                  <a:lnSpc>
                    <a:spcPct val="90000"/>
                  </a:lnSpc>
                </a:pPr>
                <a:r>
                  <a:rPr lang="en-US" b="1">
                    <a:solidFill>
                      <a:schemeClr val="accent1"/>
                    </a:solidFill>
                  </a:rPr>
                  <a:t>n=90</a:t>
                </a:r>
              </a:p>
            </p:txBody>
          </p:sp>
          <p:cxnSp>
            <p:nvCxnSpPr>
              <p:cNvPr id="44" name="Straight Connector 43">
                <a:extLst>
                  <a:ext uri="{FF2B5EF4-FFF2-40B4-BE49-F238E27FC236}">
                    <a16:creationId xmlns:a16="http://schemas.microsoft.com/office/drawing/2014/main" id="{9DDED397-8EF9-468F-D6C0-84B77D916F3E}"/>
                  </a:ext>
                </a:extLst>
              </p:cNvPr>
              <p:cNvCxnSpPr>
                <a:cxnSpLocks/>
              </p:cNvCxnSpPr>
              <p:nvPr/>
            </p:nvCxnSpPr>
            <p:spPr>
              <a:xfrm>
                <a:off x="6046897" y="3916997"/>
                <a:ext cx="0" cy="54864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B2F31BF-8B19-4134-E750-1B35EA6D4F5A}"/>
                  </a:ext>
                </a:extLst>
              </p:cNvPr>
              <p:cNvSpPr txBox="1"/>
              <p:nvPr/>
            </p:nvSpPr>
            <p:spPr>
              <a:xfrm>
                <a:off x="6147777" y="3983568"/>
                <a:ext cx="2019299" cy="415498"/>
              </a:xfrm>
              <a:prstGeom prst="rect">
                <a:avLst/>
              </a:prstGeom>
              <a:noFill/>
            </p:spPr>
            <p:txBody>
              <a:bodyPr wrap="square" rtlCol="0" anchor="ctr">
                <a:spAutoFit/>
              </a:bodyPr>
              <a:lstStyle/>
              <a:p>
                <a:r>
                  <a:rPr lang="en-US" sz="1050">
                    <a:solidFill>
                      <a:schemeClr val="bg1"/>
                    </a:solidFill>
                  </a:rPr>
                  <a:t>BTK inhibitor-pretreated patients</a:t>
                </a:r>
              </a:p>
            </p:txBody>
          </p:sp>
        </p:grpSp>
        <p:sp>
          <p:nvSpPr>
            <p:cNvPr id="46" name="Isosceles Triangle 45">
              <a:extLst>
                <a:ext uri="{FF2B5EF4-FFF2-40B4-BE49-F238E27FC236}">
                  <a16:creationId xmlns:a16="http://schemas.microsoft.com/office/drawing/2014/main" id="{6B3080F0-BDFD-60A6-8FE4-44E0450C77BB}"/>
                </a:ext>
              </a:extLst>
            </p:cNvPr>
            <p:cNvSpPr/>
            <p:nvPr/>
          </p:nvSpPr>
          <p:spPr>
            <a:xfrm rot="10800000">
              <a:off x="5791974" y="3325947"/>
              <a:ext cx="509846" cy="154350"/>
            </a:xfrm>
            <a:prstGeom prst="triangl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4F4416E0-ACAC-022D-0ADF-A2A8EE5FF6B0}"/>
              </a:ext>
            </a:extLst>
          </p:cNvPr>
          <p:cNvSpPr>
            <a:spLocks/>
          </p:cNvSpPr>
          <p:nvPr/>
        </p:nvSpPr>
        <p:spPr>
          <a:xfrm>
            <a:off x="685799" y="1648380"/>
            <a:ext cx="2906351" cy="3352800"/>
          </a:xfrm>
          <a:prstGeom prst="roundRect">
            <a:avLst>
              <a:gd name="adj" fmla="val 30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0927543-C44D-2AF8-D0A3-C163EE81E4CB}"/>
              </a:ext>
            </a:extLst>
          </p:cNvPr>
          <p:cNvSpPr txBox="1">
            <a:spLocks/>
          </p:cNvSpPr>
          <p:nvPr/>
        </p:nvSpPr>
        <p:spPr>
          <a:xfrm>
            <a:off x="788798" y="1736728"/>
            <a:ext cx="2531748" cy="1251625"/>
          </a:xfrm>
          <a:prstGeom prst="rect">
            <a:avLst/>
          </a:prstGeom>
          <a:noFill/>
        </p:spPr>
        <p:txBody>
          <a:bodyPr wrap="square" rtlCol="0">
            <a:spAutoFit/>
          </a:bodyPr>
          <a:lstStyle/>
          <a:p>
            <a:pPr>
              <a:spcAft>
                <a:spcPts val="400"/>
              </a:spcAft>
            </a:pPr>
            <a:r>
              <a:rPr lang="en-US" sz="1200" b="1" dirty="0"/>
              <a:t>Eligibility</a:t>
            </a:r>
          </a:p>
          <a:p>
            <a:pPr marL="168275" indent="-168275">
              <a:buClr>
                <a:schemeClr val="accent3"/>
              </a:buClr>
              <a:buFont typeface="Arial" panose="020B0604020202020204" pitchFamily="34" charset="0"/>
              <a:buChar char="•"/>
            </a:pPr>
            <a:r>
              <a:rPr lang="en-US" sz="1200" dirty="0"/>
              <a:t>Age ≥18</a:t>
            </a:r>
          </a:p>
          <a:p>
            <a:pPr marL="168275" indent="-168275">
              <a:buClr>
                <a:schemeClr val="accent3"/>
              </a:buClr>
              <a:buFont typeface="Arial" panose="020B0604020202020204" pitchFamily="34" charset="0"/>
              <a:buChar char="•"/>
            </a:pPr>
            <a:r>
              <a:rPr lang="en-US" sz="1200" dirty="0"/>
              <a:t>ECOG PS 0-2</a:t>
            </a:r>
          </a:p>
          <a:p>
            <a:pPr marL="168275" indent="-168275">
              <a:buClr>
                <a:schemeClr val="accent3"/>
              </a:buClr>
              <a:buFont typeface="Arial" panose="020B0604020202020204" pitchFamily="34" charset="0"/>
              <a:buChar char="•"/>
            </a:pPr>
            <a:r>
              <a:rPr lang="en-US" sz="1200" dirty="0"/>
              <a:t>Active hematologic malignancy and in need of treatment</a:t>
            </a:r>
          </a:p>
          <a:p>
            <a:pPr marL="168275" indent="-168275">
              <a:buClr>
                <a:schemeClr val="accent3"/>
              </a:buClr>
              <a:buFont typeface="Arial" panose="020B0604020202020204" pitchFamily="34" charset="0"/>
              <a:buChar char="•"/>
            </a:pPr>
            <a:r>
              <a:rPr lang="en-US" sz="1200" dirty="0"/>
              <a:t>Previously treated</a:t>
            </a:r>
          </a:p>
        </p:txBody>
      </p:sp>
      <p:sp>
        <p:nvSpPr>
          <p:cNvPr id="22" name="TextBox 21">
            <a:extLst>
              <a:ext uri="{FF2B5EF4-FFF2-40B4-BE49-F238E27FC236}">
                <a16:creationId xmlns:a16="http://schemas.microsoft.com/office/drawing/2014/main" id="{73F49463-7810-0316-A78B-D3E4B423F656}"/>
              </a:ext>
            </a:extLst>
          </p:cNvPr>
          <p:cNvSpPr txBox="1">
            <a:spLocks/>
          </p:cNvSpPr>
          <p:nvPr/>
        </p:nvSpPr>
        <p:spPr>
          <a:xfrm>
            <a:off x="788798" y="3263677"/>
            <a:ext cx="2531748" cy="512961"/>
          </a:xfrm>
          <a:prstGeom prst="rect">
            <a:avLst/>
          </a:prstGeom>
          <a:noFill/>
        </p:spPr>
        <p:txBody>
          <a:bodyPr wrap="square" rtlCol="0">
            <a:spAutoFit/>
          </a:bodyPr>
          <a:lstStyle/>
          <a:p>
            <a:pPr>
              <a:spcAft>
                <a:spcPts val="400"/>
              </a:spcAft>
            </a:pPr>
            <a:r>
              <a:rPr lang="en-US" sz="1200" b="1"/>
              <a:t>Primary endpoint*</a:t>
            </a:r>
            <a:endParaRPr lang="en-US" sz="1200" b="1" baseline="30000"/>
          </a:p>
          <a:p>
            <a:pPr marL="168275" indent="-168275">
              <a:buClr>
                <a:schemeClr val="accent3"/>
              </a:buClr>
              <a:buFont typeface="Arial" panose="020B0604020202020204" pitchFamily="34" charset="0"/>
              <a:buChar char="•"/>
            </a:pPr>
            <a:r>
              <a:rPr lang="en-US" sz="1200"/>
              <a:t>ORR</a:t>
            </a:r>
          </a:p>
        </p:txBody>
      </p:sp>
      <p:sp>
        <p:nvSpPr>
          <p:cNvPr id="23" name="TextBox 22">
            <a:extLst>
              <a:ext uri="{FF2B5EF4-FFF2-40B4-BE49-F238E27FC236}">
                <a16:creationId xmlns:a16="http://schemas.microsoft.com/office/drawing/2014/main" id="{26127947-E7E0-A731-F302-3FD7E6AAE62D}"/>
              </a:ext>
            </a:extLst>
          </p:cNvPr>
          <p:cNvSpPr txBox="1">
            <a:spLocks/>
          </p:cNvSpPr>
          <p:nvPr/>
        </p:nvSpPr>
        <p:spPr>
          <a:xfrm>
            <a:off x="788798" y="4051964"/>
            <a:ext cx="2531748" cy="882293"/>
          </a:xfrm>
          <a:prstGeom prst="rect">
            <a:avLst/>
          </a:prstGeom>
          <a:noFill/>
        </p:spPr>
        <p:txBody>
          <a:bodyPr wrap="square" rtlCol="0">
            <a:spAutoFit/>
          </a:bodyPr>
          <a:lstStyle/>
          <a:p>
            <a:pPr>
              <a:spcAft>
                <a:spcPts val="400"/>
              </a:spcAft>
            </a:pPr>
            <a:r>
              <a:rPr lang="en-US" sz="1200" b="1"/>
              <a:t>Key secondary endpoints</a:t>
            </a:r>
          </a:p>
          <a:p>
            <a:pPr marL="168275" indent="-168275">
              <a:buClr>
                <a:schemeClr val="accent3"/>
              </a:buClr>
              <a:buFont typeface="Arial" panose="020B0604020202020204" pitchFamily="34" charset="0"/>
              <a:buChar char="•"/>
            </a:pPr>
            <a:r>
              <a:rPr lang="en-US" sz="1200"/>
              <a:t>DoR</a:t>
            </a:r>
          </a:p>
          <a:p>
            <a:pPr marL="168275" indent="-168275">
              <a:buClr>
                <a:schemeClr val="accent3"/>
              </a:buClr>
              <a:buFont typeface="Arial" panose="020B0604020202020204" pitchFamily="34" charset="0"/>
              <a:buChar char="•"/>
            </a:pPr>
            <a:r>
              <a:rPr lang="en-US" sz="1200"/>
              <a:t>OS</a:t>
            </a:r>
          </a:p>
          <a:p>
            <a:pPr marL="168275" indent="-168275">
              <a:buClr>
                <a:schemeClr val="accent3"/>
              </a:buClr>
              <a:buFont typeface="Arial" panose="020B0604020202020204" pitchFamily="34" charset="0"/>
              <a:buChar char="•"/>
            </a:pPr>
            <a:r>
              <a:rPr lang="en-US" sz="1200"/>
              <a:t>PFS</a:t>
            </a:r>
          </a:p>
        </p:txBody>
      </p:sp>
      <p:cxnSp>
        <p:nvCxnSpPr>
          <p:cNvPr id="48" name="Straight Connector 47">
            <a:extLst>
              <a:ext uri="{FF2B5EF4-FFF2-40B4-BE49-F238E27FC236}">
                <a16:creationId xmlns:a16="http://schemas.microsoft.com/office/drawing/2014/main" id="{F6310F1D-D9AC-2D57-CEE6-6CEFEC900376}"/>
              </a:ext>
            </a:extLst>
          </p:cNvPr>
          <p:cNvCxnSpPr/>
          <p:nvPr/>
        </p:nvCxnSpPr>
        <p:spPr>
          <a:xfrm>
            <a:off x="887731" y="3126015"/>
            <a:ext cx="23784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DAAE44-34DB-BE4A-6EEF-ECDF640A1337}"/>
              </a:ext>
            </a:extLst>
          </p:cNvPr>
          <p:cNvCxnSpPr/>
          <p:nvPr/>
        </p:nvCxnSpPr>
        <p:spPr>
          <a:xfrm>
            <a:off x="887731" y="3914300"/>
            <a:ext cx="23784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027EC45-A8D2-916F-E1C5-5D09204761F6}"/>
              </a:ext>
            </a:extLst>
          </p:cNvPr>
          <p:cNvSpPr txBox="1">
            <a:spLocks/>
          </p:cNvSpPr>
          <p:nvPr/>
        </p:nvSpPr>
        <p:spPr>
          <a:xfrm>
            <a:off x="8383133" y="2851919"/>
            <a:ext cx="3211830" cy="1154162"/>
          </a:xfrm>
          <a:prstGeom prst="rect">
            <a:avLst/>
          </a:prstGeom>
          <a:noFill/>
        </p:spPr>
        <p:txBody>
          <a:bodyPr wrap="square" lIns="0" tIns="45720" rIns="91440" bIns="45720" rtlCol="0" anchor="t">
            <a:spAutoFit/>
          </a:bodyPr>
          <a:lstStyle/>
          <a:p>
            <a:r>
              <a:rPr lang="en-US" sz="1600" b="1" dirty="0">
                <a:solidFill>
                  <a:schemeClr val="accent1"/>
                </a:solidFill>
              </a:rPr>
              <a:t>PHASE 2 DOSING</a:t>
            </a:r>
            <a:endParaRPr lang="en-US" sz="1600" b="1" baseline="30000" dirty="0">
              <a:solidFill>
                <a:schemeClr val="accent1"/>
              </a:solidFill>
              <a:cs typeface="Arial"/>
            </a:endParaRPr>
          </a:p>
          <a:p>
            <a:pPr>
              <a:defRPr/>
            </a:pPr>
            <a:r>
              <a:rPr kumimoji="0" lang="en-US" sz="1200" b="0" i="0" u="none" strike="noStrike" kern="1200" cap="none" spc="0" normalizeH="0" baseline="0" noProof="0" dirty="0">
                <a:ln>
                  <a:noFill/>
                </a:ln>
                <a:solidFill>
                  <a:srgbClr val="353E51"/>
                </a:solidFill>
                <a:effectLst/>
                <a:uLnTx/>
                <a:uFillTx/>
                <a:ea typeface="+mn-ea"/>
                <a:cs typeface="+mn-cs"/>
              </a:rPr>
              <a:t>200 mg once daily until disease progression or unacceptable toxicity.</a:t>
            </a:r>
            <a:r>
              <a:rPr lang="en-US" sz="1200" dirty="0">
                <a:solidFill>
                  <a:srgbClr val="353E51"/>
                </a:solidFill>
              </a:rPr>
              <a:t> </a:t>
            </a:r>
            <a:endParaRPr lang="en-US" sz="1200" b="0" i="0" u="none" strike="noStrike" kern="1200" cap="none" spc="0" normalizeH="0" baseline="0" noProof="0" dirty="0">
              <a:ln>
                <a:noFill/>
              </a:ln>
              <a:solidFill>
                <a:srgbClr val="353E51"/>
              </a:solidFill>
              <a:effectLst/>
              <a:uLnTx/>
              <a:uFillTx/>
              <a:cs typeface="Arial"/>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53E51"/>
                </a:solidFill>
                <a:effectLst/>
                <a:uLnTx/>
                <a:uFillTx/>
                <a:ea typeface="+mn-ea"/>
                <a:cs typeface="+mn-cs"/>
              </a:rPr>
              <a:t>92% of patients with MCL (n=</a:t>
            </a:r>
            <a:r>
              <a:rPr lang="en-US" sz="1200" dirty="0">
                <a:solidFill>
                  <a:srgbClr val="353E51"/>
                </a:solidFill>
              </a:rPr>
              <a:t>151</a:t>
            </a:r>
            <a:r>
              <a:rPr kumimoji="0" lang="en-US" sz="1200" b="0" i="0" u="none" strike="noStrike" kern="1200" cap="none" spc="0" normalizeH="0" baseline="0" noProof="0" dirty="0">
                <a:ln>
                  <a:noFill/>
                </a:ln>
                <a:solidFill>
                  <a:srgbClr val="353E51"/>
                </a:solidFill>
                <a:effectLst/>
                <a:uLnTx/>
                <a:uFillTx/>
                <a:ea typeface="+mn-ea"/>
                <a:cs typeface="+mn-cs"/>
              </a:rPr>
              <a:t>) received ≥1 dose of </a:t>
            </a:r>
            <a:r>
              <a:rPr kumimoji="0" lang="en-US" sz="1200" b="0" i="0" u="none" strike="noStrike" kern="1200" cap="none" spc="0" normalizeH="0" baseline="0" noProof="0" dirty="0" err="1">
                <a:ln>
                  <a:noFill/>
                </a:ln>
                <a:solidFill>
                  <a:srgbClr val="353E51"/>
                </a:solidFill>
                <a:effectLst/>
                <a:uLnTx/>
                <a:uFillTx/>
                <a:ea typeface="+mn-ea"/>
                <a:cs typeface="+mn-cs"/>
              </a:rPr>
              <a:t>pirtobrutinib</a:t>
            </a:r>
            <a:r>
              <a:rPr kumimoji="0" lang="en-US" sz="1200" b="0" i="0" u="none" strike="noStrike" kern="1200" cap="none" spc="0" normalizeH="0" baseline="0" noProof="0" dirty="0">
                <a:ln>
                  <a:noFill/>
                </a:ln>
                <a:solidFill>
                  <a:srgbClr val="353E51"/>
                </a:solidFill>
                <a:effectLst/>
                <a:uLnTx/>
                <a:uFillTx/>
                <a:ea typeface="+mn-ea"/>
                <a:cs typeface="+mn-cs"/>
              </a:rPr>
              <a:t> 200 mg orally</a:t>
            </a:r>
            <a:endParaRPr lang="en-US" sz="1200" b="0" i="0" u="none" strike="noStrike" kern="1200" cap="none" spc="0" normalizeH="0" baseline="0" noProof="0" dirty="0">
              <a:ln>
                <a:noFill/>
              </a:ln>
              <a:solidFill>
                <a:srgbClr val="353E51"/>
              </a:solidFill>
              <a:effectLst/>
              <a:uLnTx/>
              <a:uFillTx/>
              <a:cs typeface="Arial"/>
            </a:endParaRPr>
          </a:p>
        </p:txBody>
      </p:sp>
      <p:sp>
        <p:nvSpPr>
          <p:cNvPr id="18" name="TextBox 17">
            <a:extLst>
              <a:ext uri="{FF2B5EF4-FFF2-40B4-BE49-F238E27FC236}">
                <a16:creationId xmlns:a16="http://schemas.microsoft.com/office/drawing/2014/main" id="{106D8655-D0EC-9A78-A549-17D16FC3E56D}"/>
              </a:ext>
            </a:extLst>
          </p:cNvPr>
          <p:cNvSpPr txBox="1">
            <a:spLocks/>
          </p:cNvSpPr>
          <p:nvPr/>
        </p:nvSpPr>
        <p:spPr>
          <a:xfrm>
            <a:off x="697149" y="5499354"/>
            <a:ext cx="10932875" cy="1116203"/>
          </a:xfrm>
          <a:prstGeom prst="rect">
            <a:avLst/>
          </a:prstGeom>
          <a:noFill/>
        </p:spPr>
        <p:txBody>
          <a:bodyPr wrap="square" lIns="91440" tIns="45720" rIns="91440" bIns="45720" rtlCol="0" anchor="b">
            <a:spAutoFit/>
          </a:bodyPr>
          <a:lstStyle>
            <a:defPPr>
              <a:defRPr lang="en-US"/>
            </a:defPPr>
            <a:lvl1pPr>
              <a:defRPr sz="1000"/>
            </a:lvl1pPr>
          </a:lstStyle>
          <a:p>
            <a:pPr>
              <a:defRPr/>
            </a:pPr>
            <a:r>
              <a:rPr lang="en-US" sz="800" dirty="0"/>
              <a:t>*The phase 1 primary outcome was to determine maximum tolerated dose and recommended phase 2 dose; all patients received at least 1 dose of pirtobrutinib.</a:t>
            </a:r>
            <a:r>
              <a:rPr lang="en-US" sz="800" baseline="30000" dirty="0"/>
              <a:t>2</a:t>
            </a:r>
            <a:br>
              <a:rPr lang="en-US" sz="800" baseline="30000" dirty="0"/>
            </a:br>
            <a:r>
              <a:rPr lang="en-US" sz="800" baseline="30000" dirty="0"/>
              <a:t>†</a:t>
            </a:r>
            <a:r>
              <a:rPr lang="en-US" sz="800" dirty="0"/>
              <a:t>Other includes diffuse large B-cell lymphoma, follicular lymphoma, marginal zone lymphoma, B-cell prolymphocytic leukemia, hairy cell leukemia, primary CNS lymphoma, and other transformations.</a:t>
            </a:r>
            <a:r>
              <a:rPr lang="en-US" sz="800" baseline="30000" dirty="0"/>
              <a:t>2</a:t>
            </a:r>
            <a:br>
              <a:rPr lang="en-US" sz="800" dirty="0"/>
            </a:br>
            <a:r>
              <a:rPr lang="en-US" sz="800" baseline="30000" dirty="0"/>
              <a:t>‡</a:t>
            </a:r>
            <a:r>
              <a:rPr lang="en-US" sz="800" dirty="0"/>
              <a:t>Patients had confirmed diagnosis of MCL based on local pathology report obtained at time of screening and with no known active CNS involvement; were treated with a prior BTK inhibitor-containing regimen; had at least 1 site of radiographically assessable disease as determined by investigator; and received 1 or more doses of pirtobrutinib.</a:t>
            </a:r>
            <a:r>
              <a:rPr lang="en-US" sz="800" baseline="30000" dirty="0"/>
              <a:t>1</a:t>
            </a:r>
            <a:endParaRPr lang="en-US" sz="800" dirty="0"/>
          </a:p>
          <a:p>
            <a:pPr>
              <a:defRPr/>
            </a:pPr>
            <a:r>
              <a:rPr lang="en-US" sz="800" dirty="0"/>
              <a:t>All results were assessed by IRC according to 2014 Lugano Treatment Response Criteria for malignant lymphoma.</a:t>
            </a:r>
          </a:p>
          <a:p>
            <a:pPr>
              <a:defRPr/>
            </a:pPr>
            <a:r>
              <a:rPr lang="en-US" sz="800" dirty="0"/>
              <a:t>CLL=chronic lymphocytic leukemia; CNS=central nervous system; </a:t>
            </a:r>
            <a:r>
              <a:rPr lang="en-US" sz="800" dirty="0" err="1"/>
              <a:t>DoR</a:t>
            </a:r>
            <a:r>
              <a:rPr lang="en-US" sz="800" dirty="0"/>
              <a:t>=duration of response; ECOG PS=Eastern Cooperative Oncology Group performance status; IRC=independent review committee; ORR=overall response rate; OS=overall survival; PFS=progression-free survival; RT=Richter's transformation; SLL=small lymphocytic leukemia; WM=</a:t>
            </a:r>
            <a:r>
              <a:rPr lang="en-US" sz="800" dirty="0" err="1"/>
              <a:t>Waldenstrom</a:t>
            </a:r>
            <a:r>
              <a:rPr lang="en-US" sz="800" dirty="0"/>
              <a:t> macroglobulinemia. </a:t>
            </a:r>
            <a:endParaRPr lang="en-US" sz="800" dirty="0">
              <a:cs typeface="Arial"/>
            </a:endParaRPr>
          </a:p>
          <a:p>
            <a:pPr>
              <a:lnSpc>
                <a:spcPct val="90000"/>
              </a:lnSpc>
              <a:spcBef>
                <a:spcPts val="400"/>
              </a:spcBef>
            </a:pPr>
            <a:r>
              <a:rPr lang="en-US" sz="800" b="1" dirty="0"/>
              <a:t>1. </a:t>
            </a:r>
            <a:r>
              <a:rPr lang="en-US" sz="800" dirty="0" err="1"/>
              <a:t>Jaypirca</a:t>
            </a:r>
            <a:r>
              <a:rPr lang="en-US" sz="800" dirty="0"/>
              <a:t> (</a:t>
            </a:r>
            <a:r>
              <a:rPr lang="en-US" sz="800" dirty="0" err="1"/>
              <a:t>pirtobrutinib</a:t>
            </a:r>
            <a:r>
              <a:rPr lang="en-US" sz="800" dirty="0"/>
              <a:t>). Summary of Product Characteristics. Eli Lilly Nederland B.V. </a:t>
            </a:r>
            <a:r>
              <a:rPr lang="en-US" sz="800" b="1" dirty="0"/>
              <a:t>2. </a:t>
            </a:r>
            <a:r>
              <a:rPr lang="en-US" sz="800" dirty="0"/>
              <a:t>Mato AR, et al.</a:t>
            </a:r>
            <a:r>
              <a:rPr lang="en-US" sz="800" i="1" dirty="0"/>
              <a:t> Lancet.</a:t>
            </a:r>
            <a:r>
              <a:rPr lang="en-US" sz="800" dirty="0"/>
              <a:t> 2021;397(10277):892-901. </a:t>
            </a:r>
            <a:r>
              <a:rPr lang="en-US" sz="800" b="1" dirty="0">
                <a:ea typeface="+mn-lt"/>
                <a:cs typeface="+mn-lt"/>
              </a:rPr>
              <a:t>3.</a:t>
            </a:r>
            <a:r>
              <a:rPr lang="en-US" sz="800" dirty="0">
                <a:ea typeface="+mn-lt"/>
                <a:cs typeface="+mn-lt"/>
              </a:rPr>
              <a:t> Mato AR, et al. </a:t>
            </a:r>
            <a:r>
              <a:rPr lang="en-US" sz="800" i="1" dirty="0">
                <a:ea typeface="+mn-lt"/>
                <a:cs typeface="+mn-lt"/>
              </a:rPr>
              <a:t>Lancet</a:t>
            </a:r>
            <a:r>
              <a:rPr lang="en-US" sz="800" dirty="0">
                <a:ea typeface="+mn-lt"/>
                <a:cs typeface="+mn-lt"/>
              </a:rPr>
              <a:t>. 2021;397(10277)(suppl app):119-125. </a:t>
            </a:r>
            <a:r>
              <a:rPr lang="en-US" sz="800" b="1" dirty="0">
                <a:ea typeface="+mn-lt"/>
                <a:cs typeface="+mn-lt"/>
              </a:rPr>
              <a:t>4.</a:t>
            </a:r>
            <a:r>
              <a:rPr lang="en-US" sz="800" dirty="0">
                <a:ea typeface="+mn-lt"/>
                <a:cs typeface="+mn-lt"/>
              </a:rPr>
              <a:t> </a:t>
            </a:r>
            <a:r>
              <a:rPr lang="nl-NL" sz="800" dirty="0">
                <a:ea typeface="+mn-lt"/>
                <a:cs typeface="+mn-lt"/>
              </a:rPr>
              <a:t>Wang ML, et al. J Clin Oncol. 2023;41:3988-3997</a:t>
            </a:r>
            <a:r>
              <a:rPr lang="en-US" sz="800" dirty="0">
                <a:ea typeface="+mn-lt"/>
                <a:cs typeface="+mn-lt"/>
              </a:rPr>
              <a:t>.</a:t>
            </a:r>
            <a:endParaRPr lang="en-US" sz="800" dirty="0">
              <a:cs typeface="Arial"/>
            </a:endParaRPr>
          </a:p>
        </p:txBody>
      </p:sp>
      <p:sp>
        <p:nvSpPr>
          <p:cNvPr id="15" name="Right Bracket 14">
            <a:extLst>
              <a:ext uri="{FF2B5EF4-FFF2-40B4-BE49-F238E27FC236}">
                <a16:creationId xmlns:a16="http://schemas.microsoft.com/office/drawing/2014/main" id="{E10120AB-3F69-A365-3BD9-AB7DD7A0777A}"/>
              </a:ext>
            </a:extLst>
          </p:cNvPr>
          <p:cNvSpPr/>
          <p:nvPr/>
        </p:nvSpPr>
        <p:spPr>
          <a:xfrm>
            <a:off x="8029575" y="1734105"/>
            <a:ext cx="152400" cy="3200400"/>
          </a:xfrm>
          <a:prstGeom prst="rightBracket">
            <a:avLst>
              <a:gd name="adj" fmla="val 63172"/>
            </a:avLst>
          </a:prstGeom>
          <a:ln w="19050"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7AB5D462-BDB0-8EA7-62BC-D5CDF231B8A4}"/>
              </a:ext>
            </a:extLst>
          </p:cNvPr>
          <p:cNvSpPr txBox="1">
            <a:spLocks/>
          </p:cNvSpPr>
          <p:nvPr/>
        </p:nvSpPr>
        <p:spPr>
          <a:xfrm>
            <a:off x="8383133" y="1787008"/>
            <a:ext cx="3123068" cy="892552"/>
          </a:xfrm>
          <a:prstGeom prst="rect">
            <a:avLst/>
          </a:prstGeom>
        </p:spPr>
        <p:txBody>
          <a:bodyPr vert="horz" wrap="square" lIns="0" tIns="45720" rIns="0" bIns="45720" rtlCol="0">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b="1" dirty="0">
                <a:solidFill>
                  <a:schemeClr val="accent1"/>
                </a:solidFill>
              </a:rPr>
              <a:t>PHASE 1 DOSING</a:t>
            </a:r>
          </a:p>
          <a:p>
            <a:pPr>
              <a:spcAft>
                <a:spcPts val="0"/>
              </a:spcAft>
            </a:pPr>
            <a:r>
              <a:rPr lang="en-US" sz="1200" dirty="0"/>
              <a:t>25-300 mg once daily until disease progression or unacceptable toxicity; </a:t>
            </a:r>
            <a:r>
              <a:rPr lang="en-US" sz="1200" dirty="0" err="1"/>
              <a:t>intrapatient</a:t>
            </a:r>
            <a:r>
              <a:rPr lang="en-US" sz="1200" dirty="0"/>
              <a:t> dose escalation was allowed by protocol.</a:t>
            </a:r>
            <a:endParaRPr lang="en-US" sz="1200" baseline="30000" dirty="0"/>
          </a:p>
        </p:txBody>
      </p:sp>
      <p:sp>
        <p:nvSpPr>
          <p:cNvPr id="8" name="Footer Placeholder 7">
            <a:extLst>
              <a:ext uri="{FF2B5EF4-FFF2-40B4-BE49-F238E27FC236}">
                <a16:creationId xmlns:a16="http://schemas.microsoft.com/office/drawing/2014/main" id="{D1E8E0D9-6827-3338-BF2D-0864B493759D}"/>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2329001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54918959-AEFC-786A-B022-ADCB6956117D}"/>
              </a:ext>
            </a:extLst>
          </p:cNvPr>
          <p:cNvSpPr/>
          <p:nvPr/>
        </p:nvSpPr>
        <p:spPr>
          <a:xfrm>
            <a:off x="6656959" y="552450"/>
            <a:ext cx="5264850" cy="5264850"/>
          </a:xfrm>
          <a:prstGeom prst="arc">
            <a:avLst>
              <a:gd name="adj1" fmla="val 21155732"/>
              <a:gd name="adj2" fmla="val 18943430"/>
            </a:avLst>
          </a:prstGeom>
          <a:noFill/>
          <a:ln w="114300"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CCB0D1D-4C74-5140-BFD7-8854DFABD21C}"/>
              </a:ext>
            </a:extLst>
          </p:cNvPr>
          <p:cNvSpPr>
            <a:spLocks noGrp="1"/>
          </p:cNvSpPr>
          <p:nvPr>
            <p:ph type="title"/>
          </p:nvPr>
        </p:nvSpPr>
        <p:spPr>
          <a:xfrm>
            <a:off x="685800" y="446056"/>
            <a:ext cx="6096740" cy="1401794"/>
          </a:xfrm>
        </p:spPr>
        <p:txBody>
          <a:bodyPr>
            <a:noAutofit/>
          </a:bodyPr>
          <a:lstStyle/>
          <a:p>
            <a:pPr>
              <a:lnSpc>
                <a:spcPct val="105000"/>
              </a:lnSpc>
            </a:pPr>
            <a:r>
              <a:rPr lang="en-US" dirty="0">
                <a:solidFill>
                  <a:schemeClr val="accent1"/>
                </a:solidFill>
                <a:ea typeface="+mj-lt"/>
                <a:cs typeface="+mj-lt"/>
              </a:rPr>
              <a:t>Select baseline characteristics </a:t>
            </a:r>
            <a:r>
              <a:rPr lang="en-US" dirty="0">
                <a:ea typeface="+mj-lt"/>
                <a:cs typeface="+mj-lt"/>
              </a:rPr>
              <a:t>of MCL patients previously treated with a BTK inhibitor (</a:t>
            </a:r>
            <a:r>
              <a:rPr lang="en-US" cap="none" dirty="0">
                <a:ea typeface="+mj-lt"/>
                <a:cs typeface="+mj-lt"/>
              </a:rPr>
              <a:t>n</a:t>
            </a:r>
            <a:r>
              <a:rPr lang="en-US" dirty="0">
                <a:ea typeface="+mj-lt"/>
                <a:cs typeface="+mj-lt"/>
              </a:rPr>
              <a:t>=90)</a:t>
            </a:r>
            <a:r>
              <a:rPr lang="en-US" baseline="30000" dirty="0">
                <a:ea typeface="+mj-lt"/>
                <a:cs typeface="+mj-lt"/>
              </a:rPr>
              <a:t>1,2</a:t>
            </a:r>
            <a:r>
              <a:rPr lang="en-US" dirty="0">
                <a:ea typeface="+mj-lt"/>
                <a:cs typeface="+mj-lt"/>
              </a:rPr>
              <a:t> </a:t>
            </a:r>
            <a:endParaRPr lang="en-US" baseline="30000" dirty="0">
              <a:ea typeface="+mj-lt"/>
              <a:cs typeface="+mj-lt"/>
            </a:endParaRPr>
          </a:p>
        </p:txBody>
      </p:sp>
      <p:sp>
        <p:nvSpPr>
          <p:cNvPr id="10" name="TextBox 9">
            <a:extLst>
              <a:ext uri="{FF2B5EF4-FFF2-40B4-BE49-F238E27FC236}">
                <a16:creationId xmlns:a16="http://schemas.microsoft.com/office/drawing/2014/main" id="{32BABFC4-E93B-38A0-C89A-ED174FB4B340}"/>
              </a:ext>
            </a:extLst>
          </p:cNvPr>
          <p:cNvSpPr txBox="1"/>
          <p:nvPr/>
        </p:nvSpPr>
        <p:spPr>
          <a:xfrm>
            <a:off x="1017761" y="3149990"/>
            <a:ext cx="4025580" cy="615553"/>
          </a:xfrm>
          <a:prstGeom prst="rect">
            <a:avLst/>
          </a:prstGeom>
          <a:noFill/>
        </p:spPr>
        <p:txBody>
          <a:bodyPr wrap="square" lIns="0" tIns="0" rIns="0" bIns="0" rtlCol="0" anchor="ctr">
            <a:spAutoFit/>
          </a:bodyPr>
          <a:lstStyle/>
          <a:p>
            <a:r>
              <a:rPr lang="en-US" sz="2000" dirty="0" err="1"/>
              <a:t>Pirtobrutinib</a:t>
            </a:r>
            <a:r>
              <a:rPr lang="en-US" sz="2000" dirty="0"/>
              <a:t> was evaluated in a</a:t>
            </a:r>
            <a:r>
              <a:rPr lang="en-US" sz="2000" b="1" dirty="0"/>
              <a:t> </a:t>
            </a:r>
            <a:r>
              <a:rPr lang="en-US" sz="2000" b="1" dirty="0">
                <a:solidFill>
                  <a:schemeClr val="accent1"/>
                </a:solidFill>
              </a:rPr>
              <a:t>broad range</a:t>
            </a:r>
            <a:r>
              <a:rPr lang="en-US" sz="2000" b="1" dirty="0">
                <a:solidFill>
                  <a:schemeClr val="accent6"/>
                </a:solidFill>
              </a:rPr>
              <a:t> </a:t>
            </a:r>
            <a:r>
              <a:rPr lang="en-US" sz="2000" dirty="0"/>
              <a:t>of patients with MCL</a:t>
            </a:r>
            <a:r>
              <a:rPr lang="en-US" sz="2000" baseline="30000" dirty="0"/>
              <a:t>1</a:t>
            </a:r>
            <a:endParaRPr lang="en-US" sz="1200" baseline="30000" dirty="0"/>
          </a:p>
        </p:txBody>
      </p:sp>
      <p:sp>
        <p:nvSpPr>
          <p:cNvPr id="6" name="Oval 5">
            <a:extLst>
              <a:ext uri="{FF2B5EF4-FFF2-40B4-BE49-F238E27FC236}">
                <a16:creationId xmlns:a16="http://schemas.microsoft.com/office/drawing/2014/main" id="{55EB21DB-42B1-6533-B832-DF5DC3F420D1}"/>
              </a:ext>
            </a:extLst>
          </p:cNvPr>
          <p:cNvSpPr>
            <a:spLocks/>
          </p:cNvSpPr>
          <p:nvPr/>
        </p:nvSpPr>
        <p:spPr>
          <a:xfrm>
            <a:off x="5937546" y="1752132"/>
            <a:ext cx="1320504" cy="1320504"/>
          </a:xfrm>
          <a:prstGeom prst="ellipse">
            <a:avLst/>
          </a:prstGeom>
          <a:solidFill>
            <a:schemeClr val="accent3">
              <a:lumMod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800" b="1"/>
              <a:t>51</a:t>
            </a:r>
            <a:r>
              <a:rPr lang="en-US" sz="2000" baseline="50000">
                <a:solidFill>
                  <a:schemeClr val="bg1"/>
                </a:solidFill>
              </a:rPr>
              <a:t>%</a:t>
            </a:r>
          </a:p>
          <a:p>
            <a:pPr algn="ctr">
              <a:lnSpc>
                <a:spcPct val="80000"/>
              </a:lnSpc>
            </a:pPr>
            <a:r>
              <a:rPr lang="en-US" sz="1200"/>
              <a:t>Bone marrow </a:t>
            </a:r>
          </a:p>
          <a:p>
            <a:pPr algn="ctr">
              <a:lnSpc>
                <a:spcPct val="80000"/>
              </a:lnSpc>
            </a:pPr>
            <a:r>
              <a:rPr lang="en-US" sz="1200"/>
              <a:t>involvement</a:t>
            </a:r>
          </a:p>
        </p:txBody>
      </p:sp>
      <p:sp>
        <p:nvSpPr>
          <p:cNvPr id="17" name="Oval 16">
            <a:extLst>
              <a:ext uri="{FF2B5EF4-FFF2-40B4-BE49-F238E27FC236}">
                <a16:creationId xmlns:a16="http://schemas.microsoft.com/office/drawing/2014/main" id="{630FD1A1-4C17-B492-AD21-112903815CEF}"/>
              </a:ext>
            </a:extLst>
          </p:cNvPr>
          <p:cNvSpPr>
            <a:spLocks/>
          </p:cNvSpPr>
          <p:nvPr/>
        </p:nvSpPr>
        <p:spPr>
          <a:xfrm>
            <a:off x="5967100" y="3293617"/>
            <a:ext cx="1320504" cy="1320504"/>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800" b="1"/>
              <a:t>39</a:t>
            </a:r>
            <a:r>
              <a:rPr lang="en-US" sz="2000" baseline="50000">
                <a:solidFill>
                  <a:schemeClr val="bg1"/>
                </a:solidFill>
              </a:rPr>
              <a:t>%</a:t>
            </a:r>
          </a:p>
          <a:p>
            <a:pPr algn="ctr">
              <a:lnSpc>
                <a:spcPct val="80000"/>
              </a:lnSpc>
            </a:pPr>
            <a:r>
              <a:rPr lang="en-US" sz="1200"/>
              <a:t>Extranodal </a:t>
            </a:r>
          </a:p>
          <a:p>
            <a:pPr algn="ctr">
              <a:lnSpc>
                <a:spcPct val="80000"/>
              </a:lnSpc>
            </a:pPr>
            <a:r>
              <a:rPr lang="en-US" sz="1200"/>
              <a:t>involvement</a:t>
            </a:r>
          </a:p>
        </p:txBody>
      </p:sp>
      <p:sp>
        <p:nvSpPr>
          <p:cNvPr id="18" name="Oval 17">
            <a:extLst>
              <a:ext uri="{FF2B5EF4-FFF2-40B4-BE49-F238E27FC236}">
                <a16:creationId xmlns:a16="http://schemas.microsoft.com/office/drawing/2014/main" id="{6CEF67A0-DB8F-240A-A90D-0A57996E53A2}"/>
              </a:ext>
            </a:extLst>
          </p:cNvPr>
          <p:cNvSpPr/>
          <p:nvPr/>
        </p:nvSpPr>
        <p:spPr>
          <a:xfrm>
            <a:off x="6876371" y="4568403"/>
            <a:ext cx="1320504" cy="1320504"/>
          </a:xfrm>
          <a:prstGeom prst="ellipse">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800" b="1"/>
              <a:t>22</a:t>
            </a:r>
            <a:r>
              <a:rPr lang="en-US" sz="2000" baseline="50000">
                <a:solidFill>
                  <a:schemeClr val="bg1"/>
                </a:solidFill>
              </a:rPr>
              <a:t>%</a:t>
            </a:r>
          </a:p>
          <a:p>
            <a:pPr algn="ctr">
              <a:lnSpc>
                <a:spcPct val="80000"/>
              </a:lnSpc>
            </a:pPr>
            <a:r>
              <a:rPr lang="en-US" sz="1200" err="1"/>
              <a:t>Blastoid</a:t>
            </a:r>
            <a:r>
              <a:rPr lang="en-US" sz="1200"/>
              <a:t>/</a:t>
            </a:r>
          </a:p>
          <a:p>
            <a:pPr algn="ctr">
              <a:lnSpc>
                <a:spcPct val="80000"/>
              </a:lnSpc>
            </a:pPr>
            <a:r>
              <a:rPr lang="en-US" sz="1200"/>
              <a:t>Pleomorphic</a:t>
            </a:r>
          </a:p>
        </p:txBody>
      </p:sp>
      <p:grpSp>
        <p:nvGrpSpPr>
          <p:cNvPr id="33" name="Group 32">
            <a:extLst>
              <a:ext uri="{FF2B5EF4-FFF2-40B4-BE49-F238E27FC236}">
                <a16:creationId xmlns:a16="http://schemas.microsoft.com/office/drawing/2014/main" id="{72DEDD59-D7BF-3006-9C13-B15604B6A4D2}"/>
              </a:ext>
            </a:extLst>
          </p:cNvPr>
          <p:cNvGrpSpPr>
            <a:grpSpLocks/>
          </p:cNvGrpSpPr>
          <p:nvPr/>
        </p:nvGrpSpPr>
        <p:grpSpPr>
          <a:xfrm>
            <a:off x="1047077" y="2920039"/>
            <a:ext cx="3883142" cy="1081668"/>
            <a:chOff x="5029338" y="2684127"/>
            <a:chExt cx="5768134" cy="1603193"/>
          </a:xfrm>
        </p:grpSpPr>
        <p:cxnSp>
          <p:nvCxnSpPr>
            <p:cNvPr id="34" name="Straight Connector 33">
              <a:extLst>
                <a:ext uri="{FF2B5EF4-FFF2-40B4-BE49-F238E27FC236}">
                  <a16:creationId xmlns:a16="http://schemas.microsoft.com/office/drawing/2014/main" id="{EE83D4C7-37D0-CC0B-D2F6-2CDA728BB258}"/>
                </a:ext>
              </a:extLst>
            </p:cNvPr>
            <p:cNvCxnSpPr>
              <a:cxnSpLocks/>
            </p:cNvCxnSpPr>
            <p:nvPr/>
          </p:nvCxnSpPr>
          <p:spPr>
            <a:xfrm>
              <a:off x="5029338" y="2684127"/>
              <a:ext cx="576813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841439C1-F33A-5858-795A-24C6C3F3E5C3}"/>
                </a:ext>
              </a:extLst>
            </p:cNvPr>
            <p:cNvCxnSpPr>
              <a:cxnSpLocks/>
            </p:cNvCxnSpPr>
            <p:nvPr/>
          </p:nvCxnSpPr>
          <p:spPr>
            <a:xfrm>
              <a:off x="5029338" y="4287320"/>
              <a:ext cx="5768134" cy="0"/>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Oval 10">
            <a:extLst>
              <a:ext uri="{FF2B5EF4-FFF2-40B4-BE49-F238E27FC236}">
                <a16:creationId xmlns:a16="http://schemas.microsoft.com/office/drawing/2014/main" id="{F94C31F7-D992-B453-2BC5-920FA946947B}"/>
              </a:ext>
            </a:extLst>
          </p:cNvPr>
          <p:cNvSpPr>
            <a:spLocks/>
          </p:cNvSpPr>
          <p:nvPr/>
        </p:nvSpPr>
        <p:spPr>
          <a:xfrm>
            <a:off x="6885896" y="486872"/>
            <a:ext cx="1320504" cy="132050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80000"/>
              </a:lnSpc>
            </a:pPr>
            <a:r>
              <a:rPr lang="en-US" sz="2800" b="1"/>
              <a:t>78</a:t>
            </a:r>
            <a:r>
              <a:rPr lang="en-US" sz="2000" baseline="50000">
                <a:solidFill>
                  <a:schemeClr val="bg1"/>
                </a:solidFill>
              </a:rPr>
              <a:t>%</a:t>
            </a:r>
          </a:p>
          <a:p>
            <a:pPr algn="ctr">
              <a:lnSpc>
                <a:spcPct val="80000"/>
              </a:lnSpc>
            </a:pPr>
            <a:r>
              <a:rPr lang="en-US" sz="1200"/>
              <a:t>Intermediate-</a:t>
            </a:r>
            <a:br>
              <a:rPr lang="en-US" sz="1200"/>
            </a:br>
            <a:r>
              <a:rPr lang="en-US" sz="1200"/>
              <a:t>high </a:t>
            </a:r>
            <a:r>
              <a:rPr lang="en-US" sz="1200" err="1"/>
              <a:t>sMIPI</a:t>
            </a:r>
            <a:r>
              <a:rPr lang="en-US" sz="1200"/>
              <a:t> risk</a:t>
            </a:r>
          </a:p>
        </p:txBody>
      </p:sp>
      <p:grpSp>
        <p:nvGrpSpPr>
          <p:cNvPr id="14" name="Group 13">
            <a:extLst>
              <a:ext uri="{FF2B5EF4-FFF2-40B4-BE49-F238E27FC236}">
                <a16:creationId xmlns:a16="http://schemas.microsoft.com/office/drawing/2014/main" id="{0AF9856D-329F-EB81-369F-B507D50CE92D}"/>
              </a:ext>
            </a:extLst>
          </p:cNvPr>
          <p:cNvGrpSpPr/>
          <p:nvPr/>
        </p:nvGrpSpPr>
        <p:grpSpPr>
          <a:xfrm>
            <a:off x="7989315" y="1544460"/>
            <a:ext cx="2436926" cy="3281095"/>
            <a:chOff x="7970265" y="1437495"/>
            <a:chExt cx="2436926" cy="3281095"/>
          </a:xfrm>
        </p:grpSpPr>
        <p:sp>
          <p:nvSpPr>
            <p:cNvPr id="24" name="TextBox 23">
              <a:extLst>
                <a:ext uri="{FF2B5EF4-FFF2-40B4-BE49-F238E27FC236}">
                  <a16:creationId xmlns:a16="http://schemas.microsoft.com/office/drawing/2014/main" id="{B3668885-4651-5CB1-A972-5C97E604A0F9}"/>
                </a:ext>
              </a:extLst>
            </p:cNvPr>
            <p:cNvSpPr txBox="1"/>
            <p:nvPr/>
          </p:nvSpPr>
          <p:spPr>
            <a:xfrm>
              <a:off x="7970265" y="1437495"/>
              <a:ext cx="2436926" cy="661720"/>
            </a:xfrm>
            <a:prstGeom prst="rect">
              <a:avLst/>
            </a:prstGeom>
            <a:noFill/>
          </p:spPr>
          <p:txBody>
            <a:bodyPr wrap="square" lIns="0" tIns="0" rIns="0" bIns="0" rtlCol="0" anchor="ctr">
              <a:spAutoFit/>
            </a:bodyPr>
            <a:lstStyle/>
            <a:p>
              <a:pPr algn="ctr"/>
              <a:r>
                <a:rPr lang="en-US" sz="1400" dirty="0"/>
                <a:t>Age, median:</a:t>
              </a:r>
            </a:p>
            <a:p>
              <a:pPr algn="ctr"/>
              <a:r>
                <a:rPr lang="en-US" b="1" dirty="0">
                  <a:solidFill>
                    <a:schemeClr val="accent1"/>
                  </a:solidFill>
                </a:rPr>
                <a:t>70 years </a:t>
              </a:r>
            </a:p>
            <a:p>
              <a:pPr algn="ctr"/>
              <a:r>
                <a:rPr lang="en-US" sz="1100" dirty="0"/>
                <a:t>(range: 46-87)</a:t>
              </a:r>
              <a:endParaRPr lang="en-US" sz="1400" dirty="0"/>
            </a:p>
          </p:txBody>
        </p:sp>
        <p:sp>
          <p:nvSpPr>
            <p:cNvPr id="30" name="TextBox 29">
              <a:extLst>
                <a:ext uri="{FF2B5EF4-FFF2-40B4-BE49-F238E27FC236}">
                  <a16:creationId xmlns:a16="http://schemas.microsoft.com/office/drawing/2014/main" id="{372834A3-D3E5-98B3-43F0-973AB60F3BB6}"/>
                </a:ext>
              </a:extLst>
            </p:cNvPr>
            <p:cNvSpPr txBox="1">
              <a:spLocks/>
            </p:cNvSpPr>
            <p:nvPr/>
          </p:nvSpPr>
          <p:spPr>
            <a:xfrm>
              <a:off x="7970265" y="3240170"/>
              <a:ext cx="2436926" cy="492443"/>
            </a:xfrm>
            <a:prstGeom prst="rect">
              <a:avLst/>
            </a:prstGeom>
            <a:noFill/>
          </p:spPr>
          <p:txBody>
            <a:bodyPr wrap="square" lIns="0" tIns="0" rIns="0" bIns="0" rtlCol="0" anchor="ctr">
              <a:spAutoFit/>
            </a:bodyPr>
            <a:lstStyle/>
            <a:p>
              <a:pPr algn="ctr"/>
              <a:r>
                <a:rPr lang="en-US" sz="1400" dirty="0"/>
                <a:t>ECOG PS 0-1:</a:t>
              </a:r>
            </a:p>
            <a:p>
              <a:pPr algn="ctr"/>
              <a:r>
                <a:rPr lang="en-US" b="1" dirty="0">
                  <a:solidFill>
                    <a:schemeClr val="accent1"/>
                  </a:solidFill>
                </a:rPr>
                <a:t>99%</a:t>
              </a:r>
              <a:endParaRPr lang="en-US" sz="1400" dirty="0">
                <a:solidFill>
                  <a:schemeClr val="accent1"/>
                </a:solidFill>
              </a:endParaRPr>
            </a:p>
          </p:txBody>
        </p:sp>
        <p:cxnSp>
          <p:nvCxnSpPr>
            <p:cNvPr id="27" name="Straight Connector 26">
              <a:extLst>
                <a:ext uri="{FF2B5EF4-FFF2-40B4-BE49-F238E27FC236}">
                  <a16:creationId xmlns:a16="http://schemas.microsoft.com/office/drawing/2014/main" id="{90FE48EA-20B5-2D70-9AB7-500FEDA87166}"/>
                </a:ext>
              </a:extLst>
            </p:cNvPr>
            <p:cNvCxnSpPr>
              <a:cxnSpLocks/>
            </p:cNvCxnSpPr>
            <p:nvPr/>
          </p:nvCxnSpPr>
          <p:spPr>
            <a:xfrm flipH="1">
              <a:off x="8092813" y="3078042"/>
              <a:ext cx="219183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F39C30-E298-E3CC-ACB7-65A92318D5EA}"/>
                </a:ext>
              </a:extLst>
            </p:cNvPr>
            <p:cNvCxnSpPr>
              <a:cxnSpLocks/>
            </p:cNvCxnSpPr>
            <p:nvPr/>
          </p:nvCxnSpPr>
          <p:spPr>
            <a:xfrm flipH="1">
              <a:off x="8092813" y="3894741"/>
              <a:ext cx="219183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E6607C-EF07-76FE-242B-E2F5982ABB77}"/>
                </a:ext>
              </a:extLst>
            </p:cNvPr>
            <p:cNvSpPr txBox="1"/>
            <p:nvPr/>
          </p:nvSpPr>
          <p:spPr>
            <a:xfrm>
              <a:off x="7970265" y="2423471"/>
              <a:ext cx="2436926" cy="492443"/>
            </a:xfrm>
            <a:prstGeom prst="rect">
              <a:avLst/>
            </a:prstGeom>
            <a:noFill/>
          </p:spPr>
          <p:txBody>
            <a:bodyPr wrap="square" lIns="0" tIns="0" rIns="0" bIns="0" rtlCol="0" anchor="ctr">
              <a:spAutoFit/>
            </a:bodyPr>
            <a:lstStyle/>
            <a:p>
              <a:pPr algn="ctr"/>
              <a:r>
                <a:rPr lang="en-US" sz="1400" dirty="0"/>
                <a:t>Sex:</a:t>
              </a:r>
            </a:p>
            <a:p>
              <a:pPr algn="ctr"/>
              <a:r>
                <a:rPr lang="en-US" b="1" dirty="0">
                  <a:solidFill>
                    <a:schemeClr val="accent1"/>
                  </a:solidFill>
                </a:rPr>
                <a:t>80% male</a:t>
              </a:r>
              <a:endParaRPr lang="en-US" sz="1400" dirty="0">
                <a:solidFill>
                  <a:schemeClr val="accent1"/>
                </a:solidFill>
              </a:endParaRPr>
            </a:p>
          </p:txBody>
        </p:sp>
        <p:sp>
          <p:nvSpPr>
            <p:cNvPr id="8" name="TextBox 7">
              <a:extLst>
                <a:ext uri="{FF2B5EF4-FFF2-40B4-BE49-F238E27FC236}">
                  <a16:creationId xmlns:a16="http://schemas.microsoft.com/office/drawing/2014/main" id="{73F7B4B1-47A3-EE4E-6F37-272266BD3B2C}"/>
                </a:ext>
              </a:extLst>
            </p:cNvPr>
            <p:cNvSpPr txBox="1"/>
            <p:nvPr/>
          </p:nvSpPr>
          <p:spPr>
            <a:xfrm>
              <a:off x="7970265" y="4056870"/>
              <a:ext cx="2436926" cy="661720"/>
            </a:xfrm>
            <a:prstGeom prst="rect">
              <a:avLst/>
            </a:prstGeom>
            <a:noFill/>
          </p:spPr>
          <p:txBody>
            <a:bodyPr wrap="square" lIns="0" tIns="0" rIns="0" bIns="0" rtlCol="0" anchor="ctr">
              <a:spAutoFit/>
            </a:bodyPr>
            <a:lstStyle/>
            <a:p>
              <a:pPr algn="ctr"/>
              <a:r>
                <a:rPr lang="en-US" sz="1400" dirty="0"/>
                <a:t>Median time from diagnosis:</a:t>
              </a:r>
            </a:p>
            <a:p>
              <a:pPr algn="ctr"/>
              <a:r>
                <a:rPr lang="en-US" b="1" dirty="0">
                  <a:solidFill>
                    <a:schemeClr val="accent1"/>
                  </a:solidFill>
                </a:rPr>
                <a:t>6 years </a:t>
              </a:r>
            </a:p>
            <a:p>
              <a:pPr algn="ctr"/>
              <a:r>
                <a:rPr lang="en-US" sz="1100" dirty="0"/>
                <a:t>(range: 5 months-15 years)</a:t>
              </a:r>
              <a:endParaRPr lang="en-US" sz="1400" dirty="0"/>
            </a:p>
          </p:txBody>
        </p:sp>
        <p:cxnSp>
          <p:nvCxnSpPr>
            <p:cNvPr id="12" name="Straight Connector 11">
              <a:extLst>
                <a:ext uri="{FF2B5EF4-FFF2-40B4-BE49-F238E27FC236}">
                  <a16:creationId xmlns:a16="http://schemas.microsoft.com/office/drawing/2014/main" id="{B86CAD08-0B7F-6F6F-D2CB-D69463700DD0}"/>
                </a:ext>
              </a:extLst>
            </p:cNvPr>
            <p:cNvCxnSpPr>
              <a:cxnSpLocks/>
            </p:cNvCxnSpPr>
            <p:nvPr/>
          </p:nvCxnSpPr>
          <p:spPr>
            <a:xfrm flipH="1">
              <a:off x="8092813" y="2261343"/>
              <a:ext cx="219183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grpSp>
      <p:sp>
        <p:nvSpPr>
          <p:cNvPr id="16" name="Footer Placeholder 3">
            <a:extLst>
              <a:ext uri="{FF2B5EF4-FFF2-40B4-BE49-F238E27FC236}">
                <a16:creationId xmlns:a16="http://schemas.microsoft.com/office/drawing/2014/main" id="{072FA94D-0E7C-F623-56A5-25EA734E7B75}"/>
              </a:ext>
            </a:extLst>
          </p:cNvPr>
          <p:cNvSpPr txBox="1">
            <a:spLocks/>
          </p:cNvSpPr>
          <p:nvPr/>
        </p:nvSpPr>
        <p:spPr>
          <a:xfrm>
            <a:off x="729693" y="5313796"/>
            <a:ext cx="8401052" cy="1121158"/>
          </a:xfrm>
          <a:prstGeom prst="rect">
            <a:avLst/>
          </a:prstGeom>
        </p:spPr>
        <p:txBody>
          <a:bodyPr vert="horz" lIns="91440" tIns="45720" rIns="91440" bIns="45720" rtlCol="0" anchor="b" anchorCtr="0"/>
          <a:lstStyle>
            <a:defPPr>
              <a:defRPr lang="en-US"/>
            </a:defPPr>
            <a:lvl1pPr marL="0" algn="l" defTabSz="914400" rtl="0" eaLnBrk="1" latinLnBrk="0" hangingPunct="1">
              <a:lnSpc>
                <a:spcPct val="85000"/>
              </a:lnSpc>
              <a:spcBef>
                <a:spcPts val="400"/>
              </a:spcBef>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dirty="0">
                <a:solidFill>
                  <a:srgbClr val="373E4F"/>
                </a:solidFill>
                <a:latin typeface="Arial" panose="020B0604020202020204"/>
              </a:rPr>
              <a:t>ECOG PS=Eastern Cooperative Oncology Group performance status; </a:t>
            </a:r>
            <a:r>
              <a:rPr lang="en-US" dirty="0" err="1">
                <a:solidFill>
                  <a:srgbClr val="373E4F"/>
                </a:solidFill>
                <a:latin typeface="Arial" panose="020B0604020202020204"/>
              </a:rPr>
              <a:t>sMIPI</a:t>
            </a:r>
            <a:r>
              <a:rPr lang="en-US" dirty="0">
                <a:solidFill>
                  <a:srgbClr val="373E4F"/>
                </a:solidFill>
                <a:latin typeface="Arial" panose="020B0604020202020204"/>
              </a:rPr>
              <a:t>=simplified Mantle Cell Lymphoma International Prognostic Index.</a:t>
            </a:r>
            <a:endParaRPr lang="en-US" dirty="0">
              <a:solidFill>
                <a:srgbClr val="373E4F"/>
              </a:solidFill>
              <a:latin typeface="Arial" panose="020B0604020202020204"/>
              <a:cs typeface="Arial"/>
            </a:endParaRPr>
          </a:p>
          <a:p>
            <a:pPr>
              <a:lnSpc>
                <a:spcPct val="90000"/>
              </a:lnSpc>
            </a:pPr>
            <a:r>
              <a:rPr lang="en-US" b="1" dirty="0">
                <a:solidFill>
                  <a:srgbClr val="373E4F"/>
                </a:solidFill>
                <a:latin typeface="Arial" panose="020B0604020202020204"/>
              </a:rPr>
              <a:t>1. </a:t>
            </a:r>
            <a:r>
              <a:rPr lang="en-US" dirty="0">
                <a:solidFill>
                  <a:srgbClr val="353E51"/>
                </a:solidFill>
                <a:latin typeface="Arial" panose="020B0604020202020204"/>
              </a:rPr>
              <a:t>Jaypirca (</a:t>
            </a:r>
            <a:r>
              <a:rPr lang="en-US" dirty="0" err="1">
                <a:solidFill>
                  <a:srgbClr val="353E51"/>
                </a:solidFill>
                <a:latin typeface="Arial" panose="020B0604020202020204"/>
              </a:rPr>
              <a:t>pirtobrutinib</a:t>
            </a:r>
            <a:r>
              <a:rPr lang="en-US" dirty="0">
                <a:solidFill>
                  <a:srgbClr val="353E51"/>
                </a:solidFill>
                <a:latin typeface="Arial" panose="020B0604020202020204"/>
              </a:rPr>
              <a:t>). </a:t>
            </a:r>
            <a:r>
              <a:rPr lang="en-US" dirty="0">
                <a:solidFill>
                  <a:srgbClr val="353E51"/>
                </a:solidFill>
                <a:latin typeface="Arial" panose="020B0604020202020204"/>
                <a:ea typeface="+mn-lt"/>
                <a:cs typeface="Arial" panose="020B0604020202020204"/>
              </a:rPr>
              <a:t>Summary of Product Characteristics. Eli Lilly Nederland B.V.</a:t>
            </a:r>
            <a:r>
              <a:rPr lang="en-US" dirty="0">
                <a:solidFill>
                  <a:srgbClr val="373E4F"/>
                </a:solidFill>
                <a:latin typeface="Arial" panose="020B0604020202020204"/>
              </a:rPr>
              <a:t> </a:t>
            </a:r>
            <a:r>
              <a:rPr lang="en-US" b="1" dirty="0">
                <a:solidFill>
                  <a:srgbClr val="373E4F"/>
                </a:solidFill>
                <a:latin typeface="Arial" panose="020B0604020202020204"/>
              </a:rPr>
              <a:t>2. </a:t>
            </a:r>
            <a:r>
              <a:rPr lang="nl-NL" sz="800" dirty="0">
                <a:ea typeface="+mn-lt"/>
                <a:cs typeface="+mn-lt"/>
              </a:rPr>
              <a:t>Wang ML, et al. J Clin Oncol. 2023;41:3988-3997</a:t>
            </a:r>
            <a:r>
              <a:rPr lang="en-US" sz="800" dirty="0">
                <a:ea typeface="+mn-lt"/>
                <a:cs typeface="+mn-lt"/>
              </a:rPr>
              <a:t>.</a:t>
            </a:r>
            <a:endParaRPr lang="en-US" dirty="0">
              <a:solidFill>
                <a:srgbClr val="373E4F"/>
              </a:solidFill>
              <a:latin typeface="Arial" panose="020B0604020202020204"/>
              <a:cs typeface="Arial"/>
            </a:endParaRPr>
          </a:p>
        </p:txBody>
      </p:sp>
      <p:sp>
        <p:nvSpPr>
          <p:cNvPr id="3" name="Footer Placeholder 2">
            <a:extLst>
              <a:ext uri="{FF2B5EF4-FFF2-40B4-BE49-F238E27FC236}">
                <a16:creationId xmlns:a16="http://schemas.microsoft.com/office/drawing/2014/main" id="{983166F6-A424-F51B-C4EC-0368341D49AD}"/>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390400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CB0D1D-4C74-5140-BFD7-8854DFABD21C}"/>
              </a:ext>
            </a:extLst>
          </p:cNvPr>
          <p:cNvSpPr>
            <a:spLocks noGrp="1"/>
          </p:cNvSpPr>
          <p:nvPr>
            <p:ph type="title"/>
          </p:nvPr>
        </p:nvSpPr>
        <p:spPr>
          <a:xfrm>
            <a:off x="685800" y="446056"/>
            <a:ext cx="10839451" cy="757102"/>
          </a:xfrm>
        </p:spPr>
        <p:txBody>
          <a:bodyPr>
            <a:noAutofit/>
          </a:bodyPr>
          <a:lstStyle/>
          <a:p>
            <a:r>
              <a:rPr lang="en-US" dirty="0">
                <a:ea typeface="+mj-lt"/>
                <a:cs typeface="+mj-lt"/>
              </a:rPr>
              <a:t>The efficacy of </a:t>
            </a:r>
            <a:r>
              <a:rPr lang="en-US" dirty="0" err="1">
                <a:ea typeface="+mj-lt"/>
                <a:cs typeface="+mj-lt"/>
              </a:rPr>
              <a:t>pirtobrutinib</a:t>
            </a:r>
            <a:r>
              <a:rPr lang="en-US" dirty="0">
                <a:ea typeface="+mj-lt"/>
                <a:cs typeface="+mj-lt"/>
              </a:rPr>
              <a:t> was studied in a </a:t>
            </a:r>
            <a:r>
              <a:rPr lang="en-US" dirty="0">
                <a:solidFill>
                  <a:schemeClr val="accent1"/>
                </a:solidFill>
                <a:ea typeface="+mj-lt"/>
                <a:cs typeface="+mj-lt"/>
              </a:rPr>
              <a:t>heavily pretreated </a:t>
            </a:r>
            <a:r>
              <a:rPr lang="en-US" dirty="0">
                <a:ea typeface="+mj-lt"/>
                <a:cs typeface="+mj-lt"/>
              </a:rPr>
              <a:t>MCL population (</a:t>
            </a:r>
            <a:r>
              <a:rPr lang="en-US" cap="none" dirty="0">
                <a:ea typeface="+mj-lt"/>
                <a:cs typeface="+mj-lt"/>
              </a:rPr>
              <a:t>n</a:t>
            </a:r>
            <a:r>
              <a:rPr lang="en-US" dirty="0">
                <a:ea typeface="+mj-lt"/>
                <a:cs typeface="+mj-lt"/>
              </a:rPr>
              <a:t>=90)</a:t>
            </a:r>
            <a:r>
              <a:rPr lang="en-US" baseline="30000" dirty="0">
                <a:ea typeface="+mj-lt"/>
                <a:cs typeface="+mj-lt"/>
              </a:rPr>
              <a:t>1,2*</a:t>
            </a:r>
          </a:p>
        </p:txBody>
      </p:sp>
      <p:sp>
        <p:nvSpPr>
          <p:cNvPr id="10" name="TextBox 9">
            <a:extLst>
              <a:ext uri="{FF2B5EF4-FFF2-40B4-BE49-F238E27FC236}">
                <a16:creationId xmlns:a16="http://schemas.microsoft.com/office/drawing/2014/main" id="{8E334628-79F3-A8AF-B010-DC5C963E7A1A}"/>
              </a:ext>
            </a:extLst>
          </p:cNvPr>
          <p:cNvSpPr txBox="1"/>
          <p:nvPr/>
        </p:nvSpPr>
        <p:spPr>
          <a:xfrm>
            <a:off x="7149632" y="1311087"/>
            <a:ext cx="2341984" cy="369332"/>
          </a:xfrm>
          <a:prstGeom prst="rect">
            <a:avLst/>
          </a:prstGeom>
          <a:noFill/>
        </p:spPr>
        <p:txBody>
          <a:bodyPr wrap="square" rtlCol="0">
            <a:spAutoFit/>
          </a:bodyPr>
          <a:lstStyle/>
          <a:p>
            <a:pPr>
              <a:lnSpc>
                <a:spcPct val="90000"/>
              </a:lnSpc>
            </a:pPr>
            <a:r>
              <a:rPr lang="en-US" sz="2000" b="1" dirty="0">
                <a:solidFill>
                  <a:schemeClr val="accent1"/>
                </a:solidFill>
              </a:rPr>
              <a:t>Prior Therapies</a:t>
            </a:r>
            <a:endParaRPr lang="en-US" sz="1600" dirty="0">
              <a:solidFill>
                <a:schemeClr val="accent1"/>
              </a:solidFill>
            </a:endParaRPr>
          </a:p>
        </p:txBody>
      </p:sp>
      <p:sp>
        <p:nvSpPr>
          <p:cNvPr id="12" name="!!BTK">
            <a:extLst>
              <a:ext uri="{FF2B5EF4-FFF2-40B4-BE49-F238E27FC236}">
                <a16:creationId xmlns:a16="http://schemas.microsoft.com/office/drawing/2014/main" id="{7E6EA51F-3F5F-090A-830F-C03EBACB2D8A}"/>
              </a:ext>
            </a:extLst>
          </p:cNvPr>
          <p:cNvSpPr txBox="1"/>
          <p:nvPr/>
        </p:nvSpPr>
        <p:spPr>
          <a:xfrm>
            <a:off x="7023572" y="1780935"/>
            <a:ext cx="2341984" cy="402497"/>
          </a:xfrm>
          <a:prstGeom prst="roundRect">
            <a:avLst>
              <a:gd name="adj" fmla="val 50000"/>
            </a:avLst>
          </a:prstGeom>
          <a:noFill/>
        </p:spPr>
        <p:txBody>
          <a:bodyPr wrap="square" lIns="91440" tIns="45720" rIns="91440" bIns="45720" rtlCol="0" anchor="t">
            <a:spAutoFit/>
          </a:bodyPr>
          <a:lstStyle/>
          <a:p>
            <a:pPr>
              <a:lnSpc>
                <a:spcPct val="90000"/>
              </a:lnSpc>
              <a:tabLst>
                <a:tab pos="515938" algn="l"/>
              </a:tabLst>
            </a:pPr>
            <a:r>
              <a:rPr lang="en-US" sz="1400" b="1" dirty="0"/>
              <a:t>100%</a:t>
            </a:r>
            <a:r>
              <a:rPr lang="en-US" sz="1400" dirty="0"/>
              <a:t>    BTK inhibitor</a:t>
            </a:r>
            <a:endParaRPr lang="en-US" sz="1100" dirty="0"/>
          </a:p>
        </p:txBody>
      </p:sp>
      <p:sp>
        <p:nvSpPr>
          <p:cNvPr id="13" name="TextBox 12">
            <a:extLst>
              <a:ext uri="{FF2B5EF4-FFF2-40B4-BE49-F238E27FC236}">
                <a16:creationId xmlns:a16="http://schemas.microsoft.com/office/drawing/2014/main" id="{78950B69-1CF7-C197-02DA-611DEAB76763}"/>
              </a:ext>
            </a:extLst>
          </p:cNvPr>
          <p:cNvSpPr txBox="1"/>
          <p:nvPr/>
        </p:nvSpPr>
        <p:spPr>
          <a:xfrm>
            <a:off x="7144870" y="2228643"/>
            <a:ext cx="2341984" cy="286232"/>
          </a:xfrm>
          <a:prstGeom prst="rect">
            <a:avLst/>
          </a:prstGeom>
          <a:noFill/>
        </p:spPr>
        <p:txBody>
          <a:bodyPr wrap="square" rtlCol="0">
            <a:spAutoFit/>
          </a:bodyPr>
          <a:lstStyle/>
          <a:p>
            <a:pPr>
              <a:lnSpc>
                <a:spcPct val="90000"/>
              </a:lnSpc>
              <a:tabLst>
                <a:tab pos="515938" algn="l"/>
              </a:tabLst>
            </a:pPr>
            <a:r>
              <a:rPr lang="en-US" sz="1400" b="1" dirty="0"/>
              <a:t>96%</a:t>
            </a:r>
            <a:r>
              <a:rPr lang="en-US" sz="1400" dirty="0"/>
              <a:t>	Anti-CD20 antibody</a:t>
            </a:r>
            <a:endParaRPr lang="en-US" sz="1100" dirty="0"/>
          </a:p>
        </p:txBody>
      </p:sp>
      <p:cxnSp>
        <p:nvCxnSpPr>
          <p:cNvPr id="14" name="Straight Connector 13">
            <a:extLst>
              <a:ext uri="{FF2B5EF4-FFF2-40B4-BE49-F238E27FC236}">
                <a16:creationId xmlns:a16="http://schemas.microsoft.com/office/drawing/2014/main" id="{B2EDD96F-35BC-FD36-2C3E-04BF6834D757}"/>
              </a:ext>
            </a:extLst>
          </p:cNvPr>
          <p:cNvCxnSpPr>
            <a:cxnSpLocks/>
          </p:cNvCxnSpPr>
          <p:nvPr/>
        </p:nvCxnSpPr>
        <p:spPr>
          <a:xfrm>
            <a:off x="7192916" y="2595613"/>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6932F8-06F5-35D8-92B5-CAB37118B695}"/>
              </a:ext>
            </a:extLst>
          </p:cNvPr>
          <p:cNvCxnSpPr>
            <a:cxnSpLocks/>
          </p:cNvCxnSpPr>
          <p:nvPr/>
        </p:nvCxnSpPr>
        <p:spPr>
          <a:xfrm>
            <a:off x="7192916" y="2147905"/>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72EE67-7459-038E-F8D2-63E1ACB2C96C}"/>
              </a:ext>
            </a:extLst>
          </p:cNvPr>
          <p:cNvCxnSpPr>
            <a:cxnSpLocks/>
          </p:cNvCxnSpPr>
          <p:nvPr/>
        </p:nvCxnSpPr>
        <p:spPr>
          <a:xfrm>
            <a:off x="7192916" y="1700197"/>
            <a:ext cx="2133600" cy="0"/>
          </a:xfrm>
          <a:prstGeom prst="line">
            <a:avLst/>
          </a:prstGeom>
          <a:ln w="3810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C58E85-24D2-0E0C-21C1-2757362128B0}"/>
              </a:ext>
            </a:extLst>
          </p:cNvPr>
          <p:cNvSpPr txBox="1"/>
          <p:nvPr/>
        </p:nvSpPr>
        <p:spPr>
          <a:xfrm>
            <a:off x="7144870" y="2676351"/>
            <a:ext cx="2341984" cy="286232"/>
          </a:xfrm>
          <a:prstGeom prst="rect">
            <a:avLst/>
          </a:prstGeom>
          <a:noFill/>
        </p:spPr>
        <p:txBody>
          <a:bodyPr wrap="square" rtlCol="0">
            <a:spAutoFit/>
          </a:bodyPr>
          <a:lstStyle/>
          <a:p>
            <a:pPr>
              <a:lnSpc>
                <a:spcPct val="90000"/>
              </a:lnSpc>
              <a:tabLst>
                <a:tab pos="515938" algn="l"/>
              </a:tabLst>
            </a:pPr>
            <a:r>
              <a:rPr lang="en-US" sz="1400" b="1"/>
              <a:t>88%</a:t>
            </a:r>
            <a:r>
              <a:rPr lang="en-US" sz="1400"/>
              <a:t>	Chemotherapy</a:t>
            </a:r>
            <a:endParaRPr lang="en-US" sz="1100"/>
          </a:p>
        </p:txBody>
      </p:sp>
      <p:cxnSp>
        <p:nvCxnSpPr>
          <p:cNvPr id="19" name="Straight Connector 18">
            <a:extLst>
              <a:ext uri="{FF2B5EF4-FFF2-40B4-BE49-F238E27FC236}">
                <a16:creationId xmlns:a16="http://schemas.microsoft.com/office/drawing/2014/main" id="{7C7AB49A-BF77-2B12-FB48-73BE8BE3087B}"/>
              </a:ext>
            </a:extLst>
          </p:cNvPr>
          <p:cNvCxnSpPr>
            <a:cxnSpLocks/>
          </p:cNvCxnSpPr>
          <p:nvPr/>
        </p:nvCxnSpPr>
        <p:spPr>
          <a:xfrm>
            <a:off x="7192916" y="3043321"/>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7B052F-82EB-67B3-897B-3A359F9F2F19}"/>
              </a:ext>
            </a:extLst>
          </p:cNvPr>
          <p:cNvSpPr txBox="1"/>
          <p:nvPr/>
        </p:nvSpPr>
        <p:spPr>
          <a:xfrm>
            <a:off x="7144870" y="3579688"/>
            <a:ext cx="2341984" cy="286232"/>
          </a:xfrm>
          <a:prstGeom prst="rect">
            <a:avLst/>
          </a:prstGeom>
          <a:noFill/>
        </p:spPr>
        <p:txBody>
          <a:bodyPr wrap="square" rtlCol="0">
            <a:spAutoFit/>
          </a:bodyPr>
          <a:lstStyle/>
          <a:p>
            <a:pPr>
              <a:lnSpc>
                <a:spcPct val="90000"/>
              </a:lnSpc>
              <a:tabLst>
                <a:tab pos="515938" algn="l"/>
              </a:tabLst>
            </a:pPr>
            <a:r>
              <a:rPr lang="en-US" sz="1400" b="1"/>
              <a:t>21%</a:t>
            </a:r>
            <a:r>
              <a:rPr lang="en-US" sz="1400"/>
              <a:t>	Immunomodulator</a:t>
            </a:r>
            <a:endParaRPr lang="en-US" sz="1100"/>
          </a:p>
        </p:txBody>
      </p:sp>
      <p:cxnSp>
        <p:nvCxnSpPr>
          <p:cNvPr id="21" name="Straight Connector 20">
            <a:extLst>
              <a:ext uri="{FF2B5EF4-FFF2-40B4-BE49-F238E27FC236}">
                <a16:creationId xmlns:a16="http://schemas.microsoft.com/office/drawing/2014/main" id="{B7447B6A-DB16-1F25-ECCF-6BF23B8C2DB3}"/>
              </a:ext>
            </a:extLst>
          </p:cNvPr>
          <p:cNvCxnSpPr>
            <a:cxnSpLocks/>
          </p:cNvCxnSpPr>
          <p:nvPr/>
        </p:nvCxnSpPr>
        <p:spPr>
          <a:xfrm>
            <a:off x="7192916" y="3491029"/>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AFB9449-D850-BA24-8587-EB0FE9CEF601}"/>
              </a:ext>
            </a:extLst>
          </p:cNvPr>
          <p:cNvSpPr txBox="1"/>
          <p:nvPr/>
        </p:nvSpPr>
        <p:spPr>
          <a:xfrm>
            <a:off x="7144870" y="3116138"/>
            <a:ext cx="2341984" cy="286232"/>
          </a:xfrm>
          <a:prstGeom prst="rect">
            <a:avLst/>
          </a:prstGeom>
          <a:noFill/>
        </p:spPr>
        <p:txBody>
          <a:bodyPr wrap="square" lIns="91440" tIns="45720" rIns="91440" bIns="45720" rtlCol="0" anchor="t">
            <a:spAutoFit/>
          </a:bodyPr>
          <a:lstStyle/>
          <a:p>
            <a:pPr>
              <a:lnSpc>
                <a:spcPct val="90000"/>
              </a:lnSpc>
              <a:tabLst>
                <a:tab pos="515938" algn="l"/>
              </a:tabLst>
            </a:pPr>
            <a:r>
              <a:rPr lang="en-US" sz="1400" b="1"/>
              <a:t>23%</a:t>
            </a:r>
            <a:r>
              <a:rPr lang="en-US" sz="1400"/>
              <a:t>	Stem cell transplant</a:t>
            </a:r>
            <a:endParaRPr lang="en-US" sz="1100"/>
          </a:p>
        </p:txBody>
      </p:sp>
      <p:cxnSp>
        <p:nvCxnSpPr>
          <p:cNvPr id="23" name="Straight Connector 22">
            <a:extLst>
              <a:ext uri="{FF2B5EF4-FFF2-40B4-BE49-F238E27FC236}">
                <a16:creationId xmlns:a16="http://schemas.microsoft.com/office/drawing/2014/main" id="{2864947E-60BF-3301-D1C8-BC2721642487}"/>
              </a:ext>
            </a:extLst>
          </p:cNvPr>
          <p:cNvCxnSpPr>
            <a:cxnSpLocks/>
          </p:cNvCxnSpPr>
          <p:nvPr/>
        </p:nvCxnSpPr>
        <p:spPr>
          <a:xfrm>
            <a:off x="7192916" y="3938737"/>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237F53-523D-0CB0-15E3-AD7D7DDDC4A3}"/>
              </a:ext>
            </a:extLst>
          </p:cNvPr>
          <p:cNvSpPr txBox="1"/>
          <p:nvPr/>
        </p:nvSpPr>
        <p:spPr>
          <a:xfrm>
            <a:off x="7144870" y="4019475"/>
            <a:ext cx="2341984" cy="286232"/>
          </a:xfrm>
          <a:prstGeom prst="rect">
            <a:avLst/>
          </a:prstGeom>
          <a:noFill/>
        </p:spPr>
        <p:txBody>
          <a:bodyPr wrap="square" rtlCol="0">
            <a:spAutoFit/>
          </a:bodyPr>
          <a:lstStyle/>
          <a:p>
            <a:pPr>
              <a:lnSpc>
                <a:spcPct val="90000"/>
              </a:lnSpc>
              <a:tabLst>
                <a:tab pos="515938" algn="l"/>
              </a:tabLst>
            </a:pPr>
            <a:r>
              <a:rPr lang="en-US" sz="1400" b="1"/>
              <a:t>16%</a:t>
            </a:r>
            <a:r>
              <a:rPr lang="en-US" sz="1400"/>
              <a:t>	BCL2 inhibitor</a:t>
            </a:r>
            <a:endParaRPr lang="en-US" sz="1100"/>
          </a:p>
        </p:txBody>
      </p:sp>
      <p:cxnSp>
        <p:nvCxnSpPr>
          <p:cNvPr id="25" name="Straight Connector 24">
            <a:extLst>
              <a:ext uri="{FF2B5EF4-FFF2-40B4-BE49-F238E27FC236}">
                <a16:creationId xmlns:a16="http://schemas.microsoft.com/office/drawing/2014/main" id="{A13B91B8-86A7-CB3D-9E94-E9E51125D4DB}"/>
              </a:ext>
            </a:extLst>
          </p:cNvPr>
          <p:cNvCxnSpPr>
            <a:cxnSpLocks/>
          </p:cNvCxnSpPr>
          <p:nvPr/>
        </p:nvCxnSpPr>
        <p:spPr>
          <a:xfrm>
            <a:off x="7192916" y="4386445"/>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654EE1A-B86E-FDC2-B194-FA00F87CC205}"/>
              </a:ext>
            </a:extLst>
          </p:cNvPr>
          <p:cNvSpPr txBox="1"/>
          <p:nvPr/>
        </p:nvSpPr>
        <p:spPr>
          <a:xfrm>
            <a:off x="7144870" y="4467183"/>
            <a:ext cx="2341984" cy="286232"/>
          </a:xfrm>
          <a:prstGeom prst="rect">
            <a:avLst/>
          </a:prstGeom>
          <a:noFill/>
        </p:spPr>
        <p:txBody>
          <a:bodyPr wrap="square" lIns="91440" tIns="45720" rIns="91440" bIns="45720" rtlCol="0" anchor="t">
            <a:spAutoFit/>
          </a:bodyPr>
          <a:lstStyle/>
          <a:p>
            <a:pPr>
              <a:lnSpc>
                <a:spcPct val="90000"/>
              </a:lnSpc>
              <a:tabLst>
                <a:tab pos="515938" algn="l"/>
              </a:tabLst>
            </a:pPr>
            <a:r>
              <a:rPr lang="en-US" sz="1400" b="1"/>
              <a:t>4%</a:t>
            </a:r>
            <a:r>
              <a:rPr lang="en-US" sz="1400"/>
              <a:t>	CAR T-cell therapy</a:t>
            </a:r>
            <a:endParaRPr lang="en-US" sz="1100"/>
          </a:p>
        </p:txBody>
      </p:sp>
      <p:cxnSp>
        <p:nvCxnSpPr>
          <p:cNvPr id="27" name="Straight Connector 26">
            <a:extLst>
              <a:ext uri="{FF2B5EF4-FFF2-40B4-BE49-F238E27FC236}">
                <a16:creationId xmlns:a16="http://schemas.microsoft.com/office/drawing/2014/main" id="{7D106014-94D2-22CE-FEDB-4F89C65DFD66}"/>
              </a:ext>
            </a:extLst>
          </p:cNvPr>
          <p:cNvCxnSpPr>
            <a:cxnSpLocks/>
          </p:cNvCxnSpPr>
          <p:nvPr/>
        </p:nvCxnSpPr>
        <p:spPr>
          <a:xfrm>
            <a:off x="7192916" y="4834153"/>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E56ECE2-AB6B-AADD-EC6C-0D94887A504C}"/>
              </a:ext>
            </a:extLst>
          </p:cNvPr>
          <p:cNvSpPr txBox="1"/>
          <p:nvPr/>
        </p:nvSpPr>
        <p:spPr>
          <a:xfrm>
            <a:off x="7144870" y="4914890"/>
            <a:ext cx="2341984" cy="286232"/>
          </a:xfrm>
          <a:prstGeom prst="rect">
            <a:avLst/>
          </a:prstGeom>
          <a:noFill/>
        </p:spPr>
        <p:txBody>
          <a:bodyPr wrap="square" rtlCol="0">
            <a:spAutoFit/>
          </a:bodyPr>
          <a:lstStyle/>
          <a:p>
            <a:pPr>
              <a:lnSpc>
                <a:spcPct val="90000"/>
              </a:lnSpc>
              <a:tabLst>
                <a:tab pos="515938" algn="l"/>
              </a:tabLst>
            </a:pPr>
            <a:r>
              <a:rPr lang="en-US" sz="1400" b="1"/>
              <a:t>3%</a:t>
            </a:r>
            <a:r>
              <a:rPr lang="en-US" sz="1400"/>
              <a:t>	PI3K inhibitor</a:t>
            </a:r>
            <a:endParaRPr lang="en-US" sz="1100"/>
          </a:p>
        </p:txBody>
      </p:sp>
      <p:sp>
        <p:nvSpPr>
          <p:cNvPr id="29" name="Arc 28">
            <a:extLst>
              <a:ext uri="{FF2B5EF4-FFF2-40B4-BE49-F238E27FC236}">
                <a16:creationId xmlns:a16="http://schemas.microsoft.com/office/drawing/2014/main" id="{4327A085-8E54-187A-16CD-5A139FCEB9A3}"/>
              </a:ext>
            </a:extLst>
          </p:cNvPr>
          <p:cNvSpPr/>
          <p:nvPr/>
        </p:nvSpPr>
        <p:spPr>
          <a:xfrm>
            <a:off x="2752344" y="1299077"/>
            <a:ext cx="3808168" cy="3823075"/>
          </a:xfrm>
          <a:prstGeom prst="arc">
            <a:avLst>
              <a:gd name="adj1" fmla="val 13570610"/>
              <a:gd name="adj2" fmla="val 11477712"/>
            </a:avLst>
          </a:prstGeom>
          <a:noFill/>
          <a:ln w="11747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0">
            <a:extLst>
              <a:ext uri="{FF2B5EF4-FFF2-40B4-BE49-F238E27FC236}">
                <a16:creationId xmlns:a16="http://schemas.microsoft.com/office/drawing/2014/main" id="{E708E6C7-221B-2910-09B9-014023FEC859}"/>
              </a:ext>
            </a:extLst>
          </p:cNvPr>
          <p:cNvGraphicFramePr>
            <a:graphicFrameLocks noGrp="1"/>
          </p:cNvGraphicFramePr>
          <p:nvPr/>
        </p:nvGraphicFramePr>
        <p:xfrm>
          <a:off x="3451560" y="1861689"/>
          <a:ext cx="2358846" cy="1767384"/>
        </p:xfrm>
        <a:graphic>
          <a:graphicData uri="http://schemas.openxmlformats.org/drawingml/2006/table">
            <a:tbl>
              <a:tblPr firstRow="1" bandRow="1">
                <a:tableStyleId>{2D5ABB26-0587-4C30-8999-92F81FD0307C}</a:tableStyleId>
              </a:tblPr>
              <a:tblGrid>
                <a:gridCol w="1179423">
                  <a:extLst>
                    <a:ext uri="{9D8B030D-6E8A-4147-A177-3AD203B41FA5}">
                      <a16:colId xmlns:a16="http://schemas.microsoft.com/office/drawing/2014/main" val="4060869205"/>
                    </a:ext>
                  </a:extLst>
                </a:gridCol>
                <a:gridCol w="1179423">
                  <a:extLst>
                    <a:ext uri="{9D8B030D-6E8A-4147-A177-3AD203B41FA5}">
                      <a16:colId xmlns:a16="http://schemas.microsoft.com/office/drawing/2014/main" val="2402390779"/>
                    </a:ext>
                  </a:extLst>
                </a:gridCol>
              </a:tblGrid>
              <a:tr h="300392">
                <a:tc gridSpan="2">
                  <a:txBody>
                    <a:bodyPr/>
                    <a:lstStyle/>
                    <a:p>
                      <a:pPr algn="l">
                        <a:lnSpc>
                          <a:spcPct val="90000"/>
                        </a:lnSpc>
                      </a:pPr>
                      <a:r>
                        <a:rPr lang="en-US" sz="1500" dirty="0"/>
                        <a:t>Prior line(s):</a:t>
                      </a:r>
                    </a:p>
                  </a:txBody>
                  <a:tcPr marL="115535" marR="115535" marT="46214" marB="46214">
                    <a:lnB w="12700" cap="flat" cmpd="sng" algn="ctr">
                      <a:solidFill>
                        <a:schemeClr val="bg1">
                          <a:lumMod val="75000"/>
                        </a:schemeClr>
                      </a:solidFill>
                      <a:prstDash val="solid"/>
                      <a:round/>
                      <a:headEnd type="none" w="med" len="med"/>
                      <a:tailEnd type="none" w="med" len="med"/>
                    </a:lnB>
                  </a:tcPr>
                </a:tc>
                <a:tc hMerge="1">
                  <a:txBody>
                    <a:bodyPr/>
                    <a:lstStyle/>
                    <a:p>
                      <a:endParaRPr lang="en-US" sz="1400"/>
                    </a:p>
                  </a:txBody>
                  <a:tcPr marT="36576" marB="36576">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94056383"/>
                  </a:ext>
                </a:extLst>
              </a:tr>
              <a:tr h="362011">
                <a:tc>
                  <a:txBody>
                    <a:bodyPr/>
                    <a:lstStyle/>
                    <a:p>
                      <a:pPr algn="ctr"/>
                      <a:r>
                        <a:rPr lang="en-US" sz="1800" dirty="0"/>
                        <a:t>1</a:t>
                      </a:r>
                    </a:p>
                  </a:txBody>
                  <a:tcPr marL="115535" marR="115535" marT="46214" marB="46214">
                    <a:lnT w="12700" cap="flat" cmpd="sng" algn="ctr">
                      <a:solidFill>
                        <a:schemeClr val="bg1">
                          <a:lumMod val="75000"/>
                        </a:schemeClr>
                      </a:solidFill>
                      <a:prstDash val="solid"/>
                      <a:round/>
                      <a:headEnd type="none" w="med" len="med"/>
                      <a:tailEnd type="none" w="med" len="med"/>
                    </a:lnT>
                  </a:tcPr>
                </a:tc>
                <a:tc>
                  <a:txBody>
                    <a:bodyPr/>
                    <a:lstStyle/>
                    <a:p>
                      <a:pPr algn="ctr"/>
                      <a:r>
                        <a:rPr lang="en-US" sz="1800" b="1" dirty="0"/>
                        <a:t>8%</a:t>
                      </a:r>
                    </a:p>
                  </a:txBody>
                  <a:tcPr marL="115535" marR="115535" marT="46214" marB="46214">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983228718"/>
                  </a:ext>
                </a:extLst>
              </a:tr>
              <a:tr h="362011">
                <a:tc>
                  <a:txBody>
                    <a:bodyPr/>
                    <a:lstStyle/>
                    <a:p>
                      <a:pPr algn="ctr"/>
                      <a:r>
                        <a:rPr lang="en-US" sz="1800" dirty="0"/>
                        <a:t>2</a:t>
                      </a:r>
                    </a:p>
                  </a:txBody>
                  <a:tcPr marL="115535" marR="115535" marT="46214" marB="46214"/>
                </a:tc>
                <a:tc>
                  <a:txBody>
                    <a:bodyPr/>
                    <a:lstStyle/>
                    <a:p>
                      <a:pPr algn="ctr"/>
                      <a:r>
                        <a:rPr lang="en-US" sz="1800" b="1" dirty="0"/>
                        <a:t>38%</a:t>
                      </a:r>
                    </a:p>
                  </a:txBody>
                  <a:tcPr marL="115535" marR="115535" marT="46214" marB="46214"/>
                </a:tc>
                <a:extLst>
                  <a:ext uri="{0D108BD9-81ED-4DB2-BD59-A6C34878D82A}">
                    <a16:rowId xmlns:a16="http://schemas.microsoft.com/office/drawing/2014/main" val="3849052933"/>
                  </a:ext>
                </a:extLst>
              </a:tr>
              <a:tr h="362011">
                <a:tc>
                  <a:txBody>
                    <a:bodyPr/>
                    <a:lstStyle/>
                    <a:p>
                      <a:pPr algn="ctr"/>
                      <a:r>
                        <a:rPr lang="en-US" sz="1800" dirty="0"/>
                        <a:t>3</a:t>
                      </a:r>
                    </a:p>
                  </a:txBody>
                  <a:tcPr marL="115535" marR="115535" marT="46214" marB="46214"/>
                </a:tc>
                <a:tc>
                  <a:txBody>
                    <a:bodyPr/>
                    <a:lstStyle/>
                    <a:p>
                      <a:pPr algn="ctr"/>
                      <a:r>
                        <a:rPr lang="en-US" sz="1800" b="1" dirty="0"/>
                        <a:t>20%</a:t>
                      </a:r>
                    </a:p>
                  </a:txBody>
                  <a:tcPr marL="115535" marR="115535" marT="46214" marB="46214"/>
                </a:tc>
                <a:extLst>
                  <a:ext uri="{0D108BD9-81ED-4DB2-BD59-A6C34878D82A}">
                    <a16:rowId xmlns:a16="http://schemas.microsoft.com/office/drawing/2014/main" val="651182116"/>
                  </a:ext>
                </a:extLst>
              </a:tr>
              <a:tr h="362011">
                <a:tc>
                  <a:txBody>
                    <a:bodyPr/>
                    <a:lstStyle/>
                    <a:p>
                      <a:pPr algn="ctr"/>
                      <a:r>
                        <a:rPr lang="en-US" sz="1800" dirty="0"/>
                        <a:t>4 to 8</a:t>
                      </a:r>
                    </a:p>
                  </a:txBody>
                  <a:tcPr marL="115535" marR="115535" marT="46214" marB="46214">
                    <a:lnB w="12700" cap="flat" cmpd="sng" algn="ctr">
                      <a:solidFill>
                        <a:schemeClr val="bg1">
                          <a:lumMod val="75000"/>
                        </a:schemeClr>
                      </a:solidFill>
                      <a:prstDash val="solid"/>
                      <a:round/>
                      <a:headEnd type="none" w="med" len="med"/>
                      <a:tailEnd type="none" w="med" len="med"/>
                    </a:lnB>
                  </a:tcPr>
                </a:tc>
                <a:tc>
                  <a:txBody>
                    <a:bodyPr/>
                    <a:lstStyle/>
                    <a:p>
                      <a:pPr algn="ctr"/>
                      <a:r>
                        <a:rPr lang="en-US" sz="1800" b="1" dirty="0"/>
                        <a:t>34%</a:t>
                      </a:r>
                    </a:p>
                  </a:txBody>
                  <a:tcPr marL="115535" marR="115535" marT="46214" marB="46214">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78204306"/>
                  </a:ext>
                </a:extLst>
              </a:tr>
            </a:tbl>
          </a:graphicData>
        </a:graphic>
      </p:graphicFrame>
      <p:sp>
        <p:nvSpPr>
          <p:cNvPr id="33" name="TextBox 32">
            <a:extLst>
              <a:ext uri="{FF2B5EF4-FFF2-40B4-BE49-F238E27FC236}">
                <a16:creationId xmlns:a16="http://schemas.microsoft.com/office/drawing/2014/main" id="{6129FF57-F707-ACAB-7926-D4E130414270}"/>
              </a:ext>
            </a:extLst>
          </p:cNvPr>
          <p:cNvSpPr txBox="1"/>
          <p:nvPr/>
        </p:nvSpPr>
        <p:spPr>
          <a:xfrm>
            <a:off x="3335794" y="3844042"/>
            <a:ext cx="2590378" cy="923330"/>
          </a:xfrm>
          <a:prstGeom prst="rect">
            <a:avLst/>
          </a:prstGeom>
          <a:noFill/>
        </p:spPr>
        <p:txBody>
          <a:bodyPr wrap="square" rtlCol="0">
            <a:spAutoFit/>
          </a:bodyPr>
          <a:lstStyle/>
          <a:p>
            <a:pPr algn="ctr">
              <a:lnSpc>
                <a:spcPct val="90000"/>
              </a:lnSpc>
            </a:pPr>
            <a:r>
              <a:rPr lang="en-US" sz="1600" b="1" dirty="0">
                <a:solidFill>
                  <a:schemeClr val="accent1"/>
                </a:solidFill>
              </a:rPr>
              <a:t>Median of 3 prior lines of therapy</a:t>
            </a:r>
          </a:p>
          <a:p>
            <a:pPr algn="ctr">
              <a:lnSpc>
                <a:spcPct val="90000"/>
              </a:lnSpc>
            </a:pPr>
            <a:endParaRPr lang="en-US" sz="1600" b="1" dirty="0">
              <a:solidFill>
                <a:schemeClr val="accent3"/>
              </a:solidFill>
            </a:endParaRPr>
          </a:p>
          <a:p>
            <a:pPr algn="ctr">
              <a:lnSpc>
                <a:spcPct val="90000"/>
              </a:lnSpc>
            </a:pPr>
            <a:r>
              <a:rPr lang="en-US" sz="1200" dirty="0"/>
              <a:t>(range: 1 to 8)</a:t>
            </a:r>
          </a:p>
        </p:txBody>
      </p:sp>
      <p:sp>
        <p:nvSpPr>
          <p:cNvPr id="31" name="TextBox 30">
            <a:extLst>
              <a:ext uri="{FF2B5EF4-FFF2-40B4-BE49-F238E27FC236}">
                <a16:creationId xmlns:a16="http://schemas.microsoft.com/office/drawing/2014/main" id="{C5EBF5F3-3F9E-6BE4-DE1F-3B91C5DA7776}"/>
              </a:ext>
            </a:extLst>
          </p:cNvPr>
          <p:cNvSpPr txBox="1">
            <a:spLocks/>
          </p:cNvSpPr>
          <p:nvPr/>
        </p:nvSpPr>
        <p:spPr>
          <a:xfrm>
            <a:off x="685800" y="5957039"/>
            <a:ext cx="9677400" cy="527324"/>
          </a:xfrm>
          <a:prstGeom prst="rect">
            <a:avLst/>
          </a:prstGeom>
          <a:noFill/>
        </p:spPr>
        <p:txBody>
          <a:bodyPr wrap="square" lIns="91440" tIns="45720" rIns="91440" bIns="45720" rtlCol="0" anchor="b">
            <a:spAutoFit/>
          </a:bodyPr>
          <a:lstStyle>
            <a:defPPr>
              <a:defRPr lang="en-US"/>
            </a:defPPr>
            <a:lvl1pPr>
              <a:defRPr sz="1000"/>
            </a:lvl1pPr>
          </a:lstStyle>
          <a:p>
            <a:pPr>
              <a:lnSpc>
                <a:spcPct val="90000"/>
              </a:lnSpc>
              <a:spcBef>
                <a:spcPts val="400"/>
              </a:spcBef>
              <a:defRPr/>
            </a:pPr>
            <a:r>
              <a:rPr lang="en-US" sz="800" dirty="0">
                <a:cs typeface="Arial"/>
              </a:rPr>
              <a:t>*</a:t>
            </a:r>
            <a:r>
              <a:rPr lang="en-US" sz="800" dirty="0">
                <a:ea typeface="+mn-lt"/>
                <a:cs typeface="+mn-lt"/>
              </a:rPr>
              <a:t>The efficacy of </a:t>
            </a:r>
            <a:r>
              <a:rPr lang="en-US" sz="800" dirty="0" err="1">
                <a:ea typeface="+mn-lt"/>
                <a:cs typeface="+mn-lt"/>
              </a:rPr>
              <a:t>pirtobrutinib</a:t>
            </a:r>
            <a:r>
              <a:rPr lang="en-US" sz="800" dirty="0">
                <a:ea typeface="+mn-lt"/>
                <a:cs typeface="+mn-lt"/>
              </a:rPr>
              <a:t> was evaluated in 90 adult patients with MCL who had been previously treated with a covalent BTK inhibitor (ibrutinib, acalabrutinib, or </a:t>
            </a:r>
            <a:r>
              <a:rPr lang="en-US" sz="800" dirty="0" err="1">
                <a:ea typeface="+mn-lt"/>
                <a:cs typeface="+mn-lt"/>
              </a:rPr>
              <a:t>zanubrutinib</a:t>
            </a:r>
            <a:r>
              <a:rPr lang="en-US" sz="800" dirty="0">
                <a:ea typeface="+mn-lt"/>
                <a:cs typeface="+mn-lt"/>
              </a:rPr>
              <a:t>).</a:t>
            </a:r>
            <a:r>
              <a:rPr lang="en-US" sz="800" baseline="30000" dirty="0">
                <a:ea typeface="+mn-lt"/>
                <a:cs typeface="+mn-lt"/>
              </a:rPr>
              <a:t>1,3</a:t>
            </a:r>
            <a:endParaRPr lang="en-US" sz="800" baseline="30000" dirty="0"/>
          </a:p>
          <a:p>
            <a:pPr>
              <a:lnSpc>
                <a:spcPct val="90000"/>
              </a:lnSpc>
              <a:spcBef>
                <a:spcPts val="400"/>
              </a:spcBef>
              <a:defRPr/>
            </a:pPr>
            <a:r>
              <a:rPr lang="en-US" sz="800" dirty="0"/>
              <a:t>BCL2=B-cell lymphoma 2; CAR=chimeric antigen receptor; </a:t>
            </a:r>
            <a:r>
              <a:rPr lang="en-US" sz="800" dirty="0">
                <a:ea typeface="+mn-lt"/>
                <a:cs typeface="+mn-lt"/>
              </a:rPr>
              <a:t>CD=cluster of differentiation;</a:t>
            </a:r>
            <a:r>
              <a:rPr lang="en-US" sz="800" dirty="0"/>
              <a:t> PI3K=phosphoinositide 3-kinase. </a:t>
            </a:r>
            <a:endParaRPr lang="en-US" sz="800" dirty="0">
              <a:cs typeface="Arial"/>
            </a:endParaRPr>
          </a:p>
          <a:p>
            <a:pPr>
              <a:lnSpc>
                <a:spcPct val="90000"/>
              </a:lnSpc>
              <a:spcBef>
                <a:spcPts val="400"/>
              </a:spcBef>
            </a:pPr>
            <a:r>
              <a:rPr lang="en-US" sz="800" b="1" dirty="0"/>
              <a:t>1. </a:t>
            </a:r>
            <a:r>
              <a:rPr lang="en-US" sz="800" dirty="0"/>
              <a:t>Jaypirca </a:t>
            </a:r>
            <a:r>
              <a:rPr lang="en-US" sz="800" b="0" dirty="0"/>
              <a:t>(</a:t>
            </a:r>
            <a:r>
              <a:rPr lang="en-US" sz="800" b="0" dirty="0" err="1"/>
              <a:t>pirtobrutinib</a:t>
            </a:r>
            <a:r>
              <a:rPr lang="en-US" sz="800" b="0" dirty="0"/>
              <a:t>).</a:t>
            </a:r>
            <a:r>
              <a:rPr lang="en-US" sz="800" dirty="0"/>
              <a:t> Summary of Product Characteristics</a:t>
            </a:r>
            <a:r>
              <a:rPr lang="en-US" sz="800" b="0" dirty="0"/>
              <a:t>. </a:t>
            </a:r>
            <a:r>
              <a:rPr lang="en-US" sz="800" dirty="0"/>
              <a:t>Eli </a:t>
            </a:r>
            <a:r>
              <a:rPr lang="en-US" sz="800" b="0" dirty="0"/>
              <a:t>Lilly </a:t>
            </a:r>
            <a:r>
              <a:rPr lang="en-US" sz="800" dirty="0"/>
              <a:t>Nederland B.V</a:t>
            </a:r>
            <a:r>
              <a:rPr lang="en-US" sz="800" b="0" dirty="0"/>
              <a:t>.</a:t>
            </a:r>
            <a:r>
              <a:rPr lang="en-US" sz="800" dirty="0"/>
              <a:t> </a:t>
            </a:r>
            <a:r>
              <a:rPr lang="en-US" sz="800" b="1" dirty="0"/>
              <a:t>2. </a:t>
            </a:r>
            <a:r>
              <a:rPr lang="en-US" sz="800" dirty="0">
                <a:ea typeface="+mn-lt"/>
                <a:cs typeface="+mn-lt"/>
              </a:rPr>
              <a:t> </a:t>
            </a:r>
            <a:r>
              <a:rPr lang="nl-NL" sz="800" dirty="0">
                <a:ea typeface="+mn-lt"/>
                <a:cs typeface="+mn-lt"/>
              </a:rPr>
              <a:t>Wang ML, et al. J Clin Oncol. 2023;41:3988-3997</a:t>
            </a:r>
            <a:r>
              <a:rPr lang="en-US" sz="800" dirty="0">
                <a:ea typeface="+mn-lt"/>
                <a:cs typeface="+mn-lt"/>
              </a:rPr>
              <a:t>. </a:t>
            </a:r>
            <a:r>
              <a:rPr lang="en-US" sz="800" b="1" dirty="0"/>
              <a:t>3.</a:t>
            </a:r>
            <a:r>
              <a:rPr lang="en-US" sz="800" dirty="0"/>
              <a:t> Wen T, et al. </a:t>
            </a:r>
            <a:r>
              <a:rPr lang="en-US" sz="800" i="1" dirty="0"/>
              <a:t>Leukemia</a:t>
            </a:r>
            <a:r>
              <a:rPr lang="en-US" sz="800" dirty="0"/>
              <a:t>. 2021;35(2):312-332.</a:t>
            </a:r>
            <a:r>
              <a:rPr lang="en-US" sz="800" b="1" dirty="0"/>
              <a:t> </a:t>
            </a:r>
            <a:endParaRPr lang="en-US" sz="800" dirty="0">
              <a:cs typeface="Arial" panose="020B0604020202020204"/>
            </a:endParaRPr>
          </a:p>
        </p:txBody>
      </p:sp>
      <p:sp>
        <p:nvSpPr>
          <p:cNvPr id="2" name="Footer Placeholder 1">
            <a:extLst>
              <a:ext uri="{FF2B5EF4-FFF2-40B4-BE49-F238E27FC236}">
                <a16:creationId xmlns:a16="http://schemas.microsoft.com/office/drawing/2014/main" id="{A6149D02-7874-6C33-4E8C-81C15117B236}"/>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17175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CB0D1D-4C74-5140-BFD7-8854DFABD21C}"/>
              </a:ext>
            </a:extLst>
          </p:cNvPr>
          <p:cNvSpPr>
            <a:spLocks noGrp="1"/>
          </p:cNvSpPr>
          <p:nvPr>
            <p:ph type="title"/>
          </p:nvPr>
        </p:nvSpPr>
        <p:spPr>
          <a:xfrm>
            <a:off x="685800" y="446055"/>
            <a:ext cx="10979458" cy="794269"/>
          </a:xfrm>
        </p:spPr>
        <p:txBody>
          <a:bodyPr>
            <a:noAutofit/>
          </a:bodyPr>
          <a:lstStyle/>
          <a:p>
            <a:r>
              <a:rPr lang="en-US" dirty="0"/>
              <a:t>In BRUIN, the majority of </a:t>
            </a:r>
            <a:r>
              <a:rPr lang="en-US" dirty="0">
                <a:solidFill>
                  <a:schemeClr val="accent1"/>
                </a:solidFill>
              </a:rPr>
              <a:t>patients discontinued </a:t>
            </a:r>
            <a:r>
              <a:rPr lang="en-US" dirty="0"/>
              <a:t>prior BTK inhibitor treatment </a:t>
            </a:r>
            <a:r>
              <a:rPr lang="en-US" dirty="0">
                <a:solidFill>
                  <a:schemeClr val="accent1"/>
                </a:solidFill>
              </a:rPr>
              <a:t>due to progression</a:t>
            </a:r>
            <a:r>
              <a:rPr lang="en-US" baseline="30000" dirty="0">
                <a:solidFill>
                  <a:schemeClr val="accent1"/>
                </a:solidFill>
              </a:rPr>
              <a:t>1,2</a:t>
            </a:r>
            <a:endParaRPr lang="en-US" dirty="0">
              <a:solidFill>
                <a:schemeClr val="accent1"/>
              </a:solidFill>
            </a:endParaRPr>
          </a:p>
        </p:txBody>
      </p:sp>
      <p:sp>
        <p:nvSpPr>
          <p:cNvPr id="12" name="!!BTK">
            <a:extLst>
              <a:ext uri="{FF2B5EF4-FFF2-40B4-BE49-F238E27FC236}">
                <a16:creationId xmlns:a16="http://schemas.microsoft.com/office/drawing/2014/main" id="{820558B2-8E36-E9ED-62C0-60C3F34AF419}"/>
              </a:ext>
            </a:extLst>
          </p:cNvPr>
          <p:cNvSpPr txBox="1">
            <a:spLocks/>
          </p:cNvSpPr>
          <p:nvPr/>
        </p:nvSpPr>
        <p:spPr>
          <a:xfrm>
            <a:off x="2988565" y="2818297"/>
            <a:ext cx="3039179" cy="679350"/>
          </a:xfrm>
          <a:prstGeom prst="roundRect">
            <a:avLst>
              <a:gd name="adj" fmla="val 50000"/>
            </a:avLst>
          </a:prstGeom>
          <a:solidFill>
            <a:schemeClr val="tx1"/>
          </a:solid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dirty="0">
                <a:solidFill>
                  <a:schemeClr val="bg1"/>
                </a:solidFill>
              </a:rPr>
              <a:t> </a:t>
            </a:r>
            <a:r>
              <a:rPr lang="en-US" sz="3600" b="1" dirty="0">
                <a:solidFill>
                  <a:schemeClr val="bg1"/>
                </a:solidFill>
              </a:rPr>
              <a:t>100</a:t>
            </a:r>
            <a:r>
              <a:rPr lang="en-US" sz="2800" baseline="40000" dirty="0">
                <a:solidFill>
                  <a:schemeClr val="bg1"/>
                </a:solidFill>
                <a:latin typeface="+mn-lt"/>
                <a:ea typeface="+mn-ea"/>
                <a:cs typeface="+mn-cs"/>
              </a:rPr>
              <a:t>%</a:t>
            </a:r>
            <a:r>
              <a:rPr lang="en-US" sz="2400" b="1" dirty="0">
                <a:solidFill>
                  <a:schemeClr val="bg1"/>
                </a:solidFill>
              </a:rPr>
              <a:t> </a:t>
            </a:r>
            <a:r>
              <a:rPr lang="en-US" sz="1800" dirty="0">
                <a:solidFill>
                  <a:schemeClr val="bg1"/>
                </a:solidFill>
              </a:rPr>
              <a:t>BTK inhibitor</a:t>
            </a:r>
            <a:endParaRPr lang="en-US" sz="3200" dirty="0">
              <a:solidFill>
                <a:schemeClr val="bg1"/>
              </a:solidFill>
            </a:endParaRPr>
          </a:p>
        </p:txBody>
      </p:sp>
      <p:sp>
        <p:nvSpPr>
          <p:cNvPr id="13" name="Title 1">
            <a:extLst>
              <a:ext uri="{FF2B5EF4-FFF2-40B4-BE49-F238E27FC236}">
                <a16:creationId xmlns:a16="http://schemas.microsoft.com/office/drawing/2014/main" id="{872F8C73-B64A-4641-AFA0-785E3F9F7A9D}"/>
              </a:ext>
            </a:extLst>
          </p:cNvPr>
          <p:cNvSpPr txBox="1">
            <a:spLocks/>
          </p:cNvSpPr>
          <p:nvPr/>
        </p:nvSpPr>
        <p:spPr>
          <a:xfrm>
            <a:off x="2988565" y="2388748"/>
            <a:ext cx="3039179"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a:t>Prior Therapy</a:t>
            </a:r>
            <a:endParaRPr lang="en-US" sz="1800"/>
          </a:p>
        </p:txBody>
      </p:sp>
      <p:grpSp>
        <p:nvGrpSpPr>
          <p:cNvPr id="6" name="Group 5">
            <a:extLst>
              <a:ext uri="{FF2B5EF4-FFF2-40B4-BE49-F238E27FC236}">
                <a16:creationId xmlns:a16="http://schemas.microsoft.com/office/drawing/2014/main" id="{15EC5E06-2F24-5D70-22EB-E9C76FBBE9CF}"/>
              </a:ext>
            </a:extLst>
          </p:cNvPr>
          <p:cNvGrpSpPr/>
          <p:nvPr/>
        </p:nvGrpSpPr>
        <p:grpSpPr>
          <a:xfrm>
            <a:off x="5947537" y="1579856"/>
            <a:ext cx="3253781" cy="3430551"/>
            <a:chOff x="5947537" y="1579856"/>
            <a:chExt cx="3253781" cy="3430551"/>
          </a:xfrm>
        </p:grpSpPr>
        <p:grpSp>
          <p:nvGrpSpPr>
            <p:cNvPr id="5" name="Group 4">
              <a:extLst>
                <a:ext uri="{FF2B5EF4-FFF2-40B4-BE49-F238E27FC236}">
                  <a16:creationId xmlns:a16="http://schemas.microsoft.com/office/drawing/2014/main" id="{AE6D9D95-6886-60AD-9844-C280CEEB1833}"/>
                </a:ext>
              </a:extLst>
            </p:cNvPr>
            <p:cNvGrpSpPr/>
            <p:nvPr/>
          </p:nvGrpSpPr>
          <p:grpSpPr>
            <a:xfrm>
              <a:off x="7624600" y="1579856"/>
              <a:ext cx="1517276" cy="1517276"/>
              <a:chOff x="5585246" y="1511560"/>
              <a:chExt cx="1576873" cy="1576873"/>
            </a:xfrm>
          </p:grpSpPr>
          <p:sp>
            <p:nvSpPr>
              <p:cNvPr id="15" name="Oval 14">
                <a:extLst>
                  <a:ext uri="{FF2B5EF4-FFF2-40B4-BE49-F238E27FC236}">
                    <a16:creationId xmlns:a16="http://schemas.microsoft.com/office/drawing/2014/main" id="{2DF4296F-22B9-D78F-F610-565B8FEBCEE1}"/>
                  </a:ext>
                </a:extLst>
              </p:cNvPr>
              <p:cNvSpPr/>
              <p:nvPr/>
            </p:nvSpPr>
            <p:spPr>
              <a:xfrm>
                <a:off x="5585246" y="1511560"/>
                <a:ext cx="1576873" cy="157687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F9F87098-C0AE-5E2B-90BA-DB3FADD36453}"/>
                  </a:ext>
                </a:extLst>
              </p:cNvPr>
              <p:cNvSpPr/>
              <p:nvPr/>
            </p:nvSpPr>
            <p:spPr>
              <a:xfrm>
                <a:off x="5585246" y="1511560"/>
                <a:ext cx="1576873" cy="1576873"/>
              </a:xfrm>
              <a:prstGeom prst="arc">
                <a:avLst>
                  <a:gd name="adj1" fmla="val 16200000"/>
                  <a:gd name="adj2" fmla="val 12303728"/>
                </a:avLst>
              </a:prstGeom>
              <a:noFill/>
              <a:ln w="1016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6">
              <a:extLst>
                <a:ext uri="{FF2B5EF4-FFF2-40B4-BE49-F238E27FC236}">
                  <a16:creationId xmlns:a16="http://schemas.microsoft.com/office/drawing/2014/main" id="{6A041C1D-DFB1-BB8F-79C8-F623E7DAFC7B}"/>
                </a:ext>
              </a:extLst>
            </p:cNvPr>
            <p:cNvSpPr txBox="1">
              <a:spLocks/>
            </p:cNvSpPr>
            <p:nvPr/>
          </p:nvSpPr>
          <p:spPr>
            <a:xfrm>
              <a:off x="7723777" y="1967362"/>
              <a:ext cx="1318921" cy="7017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4400" b="1"/>
                <a:t>81</a:t>
              </a:r>
              <a:r>
                <a:rPr lang="en-US" sz="3600" baseline="44000"/>
                <a:t>%</a:t>
              </a:r>
              <a:endParaRPr lang="en-US" baseline="30000"/>
            </a:p>
          </p:txBody>
        </p:sp>
        <p:sp>
          <p:nvSpPr>
            <p:cNvPr id="18" name="Content Placeholder 6">
              <a:extLst>
                <a:ext uri="{FF2B5EF4-FFF2-40B4-BE49-F238E27FC236}">
                  <a16:creationId xmlns:a16="http://schemas.microsoft.com/office/drawing/2014/main" id="{605E8770-4583-0C0F-F93C-DF1C44DA11BE}"/>
                </a:ext>
              </a:extLst>
            </p:cNvPr>
            <p:cNvSpPr txBox="1">
              <a:spLocks/>
            </p:cNvSpPr>
            <p:nvPr/>
          </p:nvSpPr>
          <p:spPr>
            <a:xfrm>
              <a:off x="7723777" y="2487542"/>
              <a:ext cx="1318921" cy="258532"/>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200"/>
                <a:t>progression</a:t>
              </a:r>
              <a:endParaRPr lang="en-US" sz="1400" baseline="30000">
                <a:solidFill>
                  <a:srgbClr val="EB026A"/>
                </a:solidFill>
              </a:endParaRPr>
            </a:p>
          </p:txBody>
        </p:sp>
        <p:grpSp>
          <p:nvGrpSpPr>
            <p:cNvPr id="4" name="Group 3">
              <a:extLst>
                <a:ext uri="{FF2B5EF4-FFF2-40B4-BE49-F238E27FC236}">
                  <a16:creationId xmlns:a16="http://schemas.microsoft.com/office/drawing/2014/main" id="{751F47C3-AB92-21CE-E172-ED50E8BA8B01}"/>
                </a:ext>
              </a:extLst>
            </p:cNvPr>
            <p:cNvGrpSpPr/>
            <p:nvPr/>
          </p:nvGrpSpPr>
          <p:grpSpPr>
            <a:xfrm>
              <a:off x="7624600" y="3493131"/>
              <a:ext cx="1517276" cy="1517276"/>
              <a:chOff x="5585246" y="3713585"/>
              <a:chExt cx="1576873" cy="1576873"/>
            </a:xfrm>
          </p:grpSpPr>
          <p:sp>
            <p:nvSpPr>
              <p:cNvPr id="19" name="Oval 18">
                <a:extLst>
                  <a:ext uri="{FF2B5EF4-FFF2-40B4-BE49-F238E27FC236}">
                    <a16:creationId xmlns:a16="http://schemas.microsoft.com/office/drawing/2014/main" id="{4053C107-CAD8-D1BA-D846-AD4D2731A041}"/>
                  </a:ext>
                </a:extLst>
              </p:cNvPr>
              <p:cNvSpPr/>
              <p:nvPr/>
            </p:nvSpPr>
            <p:spPr>
              <a:xfrm>
                <a:off x="5585246" y="3713585"/>
                <a:ext cx="1576873" cy="157687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02E19381-1B9B-C87C-50D3-B221C361783F}"/>
                  </a:ext>
                </a:extLst>
              </p:cNvPr>
              <p:cNvSpPr/>
              <p:nvPr/>
            </p:nvSpPr>
            <p:spPr>
              <a:xfrm>
                <a:off x="5585246" y="3713585"/>
                <a:ext cx="1576873" cy="1576873"/>
              </a:xfrm>
              <a:prstGeom prst="arc">
                <a:avLst>
                  <a:gd name="adj1" fmla="val 12259730"/>
                  <a:gd name="adj2" fmla="val 16235291"/>
                </a:avLst>
              </a:prstGeom>
              <a:noFill/>
              <a:ln w="1016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6">
              <a:extLst>
                <a:ext uri="{FF2B5EF4-FFF2-40B4-BE49-F238E27FC236}">
                  <a16:creationId xmlns:a16="http://schemas.microsoft.com/office/drawing/2014/main" id="{4C0464BD-85C8-3856-75AF-6EDA6F6E4DB2}"/>
                </a:ext>
              </a:extLst>
            </p:cNvPr>
            <p:cNvSpPr txBox="1">
              <a:spLocks/>
            </p:cNvSpPr>
            <p:nvPr/>
          </p:nvSpPr>
          <p:spPr>
            <a:xfrm>
              <a:off x="7723777" y="3880637"/>
              <a:ext cx="1318921" cy="7017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4400" b="1"/>
                <a:t>18</a:t>
              </a:r>
              <a:r>
                <a:rPr lang="en-US" sz="3600" baseline="44000"/>
                <a:t>%</a:t>
              </a:r>
              <a:endParaRPr lang="en-US" baseline="30000"/>
            </a:p>
          </p:txBody>
        </p:sp>
        <p:sp>
          <p:nvSpPr>
            <p:cNvPr id="22" name="Content Placeholder 6">
              <a:extLst>
                <a:ext uri="{FF2B5EF4-FFF2-40B4-BE49-F238E27FC236}">
                  <a16:creationId xmlns:a16="http://schemas.microsoft.com/office/drawing/2014/main" id="{52B13260-20B1-7F90-2E7F-C5887957DA12}"/>
                </a:ext>
              </a:extLst>
            </p:cNvPr>
            <p:cNvSpPr txBox="1">
              <a:spLocks/>
            </p:cNvSpPr>
            <p:nvPr/>
          </p:nvSpPr>
          <p:spPr>
            <a:xfrm>
              <a:off x="7565156" y="4400817"/>
              <a:ext cx="1636162" cy="258532"/>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200"/>
                <a:t>toxicity or other*</a:t>
              </a:r>
              <a:r>
                <a:rPr lang="en-US" sz="1200" baseline="30000"/>
                <a:t>†</a:t>
              </a:r>
              <a:endParaRPr lang="en-US" sz="1400" baseline="30000">
                <a:solidFill>
                  <a:srgbClr val="EB026A"/>
                </a:solidFill>
              </a:endParaRPr>
            </a:p>
          </p:txBody>
        </p:sp>
        <p:pic>
          <p:nvPicPr>
            <p:cNvPr id="24" name="Picture 23">
              <a:extLst>
                <a:ext uri="{FF2B5EF4-FFF2-40B4-BE49-F238E27FC236}">
                  <a16:creationId xmlns:a16="http://schemas.microsoft.com/office/drawing/2014/main" id="{4AB4660D-F277-DFC6-3398-765314956A5B}"/>
                </a:ext>
              </a:extLst>
            </p:cNvPr>
            <p:cNvPicPr>
              <a:picLocks noChangeAspect="1"/>
            </p:cNvPicPr>
            <p:nvPr/>
          </p:nvPicPr>
          <p:blipFill>
            <a:blip r:embed="rId4"/>
            <a:stretch>
              <a:fillRect/>
            </a:stretch>
          </p:blipFill>
          <p:spPr>
            <a:xfrm>
              <a:off x="6017519" y="2180098"/>
              <a:ext cx="1633870" cy="1987468"/>
            </a:xfrm>
            <a:prstGeom prst="rect">
              <a:avLst/>
            </a:prstGeom>
          </p:spPr>
        </p:pic>
        <p:sp>
          <p:nvSpPr>
            <p:cNvPr id="25" name="Oval 24">
              <a:extLst>
                <a:ext uri="{FF2B5EF4-FFF2-40B4-BE49-F238E27FC236}">
                  <a16:creationId xmlns:a16="http://schemas.microsoft.com/office/drawing/2014/main" id="{306B7C17-48FA-EE75-C472-CDA45C30CEF8}"/>
                </a:ext>
              </a:extLst>
            </p:cNvPr>
            <p:cNvSpPr/>
            <p:nvPr/>
          </p:nvSpPr>
          <p:spPr>
            <a:xfrm>
              <a:off x="5947537" y="3105845"/>
              <a:ext cx="128249" cy="128249"/>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B673F6AE-1E69-E5E7-2607-7E569D2E014B}"/>
                </a:ext>
              </a:extLst>
            </p:cNvPr>
            <p:cNvSpPr txBox="1">
              <a:spLocks/>
            </p:cNvSpPr>
            <p:nvPr/>
          </p:nvSpPr>
          <p:spPr>
            <a:xfrm>
              <a:off x="6650759" y="2877055"/>
              <a:ext cx="1424618" cy="6463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EE006D"/>
                </a:buClr>
              </a:pPr>
              <a:r>
                <a:rPr lang="en-US" sz="1200"/>
                <a:t>Reason for discontinuation of prior BTK inhibitor</a:t>
              </a:r>
              <a:endParaRPr lang="en-US" sz="1400" baseline="30000">
                <a:solidFill>
                  <a:srgbClr val="EB026A"/>
                </a:solidFill>
              </a:endParaRPr>
            </a:p>
          </p:txBody>
        </p:sp>
      </p:grpSp>
      <p:sp>
        <p:nvSpPr>
          <p:cNvPr id="26" name="TextBox 25">
            <a:extLst>
              <a:ext uri="{FF2B5EF4-FFF2-40B4-BE49-F238E27FC236}">
                <a16:creationId xmlns:a16="http://schemas.microsoft.com/office/drawing/2014/main" id="{E316BF3F-C665-F213-DA29-C88BB90E1370}"/>
              </a:ext>
            </a:extLst>
          </p:cNvPr>
          <p:cNvSpPr txBox="1">
            <a:spLocks/>
          </p:cNvSpPr>
          <p:nvPr/>
        </p:nvSpPr>
        <p:spPr>
          <a:xfrm>
            <a:off x="685800" y="226336"/>
            <a:ext cx="6200776" cy="307777"/>
          </a:xfrm>
          <a:prstGeom prst="rect">
            <a:avLst/>
          </a:prstGeom>
          <a:noFill/>
        </p:spPr>
        <p:txBody>
          <a:bodyPr wrap="square" lIns="0">
            <a:spAutoFit/>
          </a:bodyPr>
          <a:lstStyle>
            <a:defPPr>
              <a:defRPr lang="en-US"/>
            </a:defPPr>
            <a:lvl1pPr>
              <a:defRPr sz="1400" cap="all">
                <a:latin typeface="+mj-lt"/>
                <a:ea typeface="+mj-ea"/>
                <a:cs typeface="+mj-cs"/>
              </a:defRPr>
            </a:lvl1pPr>
          </a:lstStyle>
          <a:p>
            <a:r>
              <a:rPr lang="en-US" dirty="0"/>
              <a:t>MCL EFFICACY POPULATION (n=90) </a:t>
            </a:r>
          </a:p>
        </p:txBody>
      </p:sp>
      <p:sp>
        <p:nvSpPr>
          <p:cNvPr id="27" name="TextBox 26">
            <a:extLst>
              <a:ext uri="{FF2B5EF4-FFF2-40B4-BE49-F238E27FC236}">
                <a16:creationId xmlns:a16="http://schemas.microsoft.com/office/drawing/2014/main" id="{6FBC6D61-9E73-1D8E-B1AC-AC01480101E7}"/>
              </a:ext>
            </a:extLst>
          </p:cNvPr>
          <p:cNvSpPr txBox="1">
            <a:spLocks/>
          </p:cNvSpPr>
          <p:nvPr/>
        </p:nvSpPr>
        <p:spPr>
          <a:xfrm>
            <a:off x="685800" y="5795270"/>
            <a:ext cx="8603011" cy="689420"/>
          </a:xfrm>
          <a:prstGeom prst="rect">
            <a:avLst/>
          </a:prstGeom>
          <a:noFill/>
        </p:spPr>
        <p:txBody>
          <a:bodyPr wrap="square" lIns="91440" tIns="45720" rIns="91440" bIns="45720" rtlCol="0" anchor="b">
            <a:spAutoFit/>
          </a:bodyPr>
          <a:lstStyle>
            <a:defPPr>
              <a:defRPr lang="en-US"/>
            </a:defPPr>
            <a:lvl1pPr>
              <a:defRPr sz="1000"/>
            </a:lvl1pPr>
          </a:lstStyle>
          <a:p>
            <a:pPr>
              <a:lnSpc>
                <a:spcPct val="90000"/>
              </a:lnSpc>
              <a:spcBef>
                <a:spcPts val="400"/>
              </a:spcBef>
              <a:defRPr/>
            </a:pPr>
            <a:r>
              <a:rPr lang="en-US" sz="800" dirty="0"/>
              <a:t>Due to rounding, numbers presented may not add up to the totals indicated and percentages may not reflect the absolute figures. </a:t>
            </a:r>
          </a:p>
          <a:p>
            <a:pPr>
              <a:lnSpc>
                <a:spcPct val="90000"/>
              </a:lnSpc>
              <a:spcBef>
                <a:spcPts val="400"/>
              </a:spcBef>
            </a:pPr>
            <a:r>
              <a:rPr lang="en-US" sz="800" dirty="0">
                <a:solidFill>
                  <a:schemeClr val="accent2"/>
                </a:solidFill>
              </a:rPr>
              <a:t>*</a:t>
            </a:r>
            <a:r>
              <a:rPr lang="en-US" sz="800" dirty="0">
                <a:ea typeface="+mn-lt"/>
                <a:cs typeface="+mn-lt"/>
              </a:rPr>
              <a:t>Other reasons for ending prior BTK treatment include: completed course of planned treatment, physician decision, patient decision, and other.</a:t>
            </a:r>
            <a:r>
              <a:rPr lang="en-US" sz="800" baseline="30000" dirty="0">
                <a:ea typeface="+mn-lt"/>
                <a:cs typeface="+mn-lt"/>
              </a:rPr>
              <a:t>2</a:t>
            </a:r>
            <a:r>
              <a:rPr lang="en-US" sz="800" dirty="0"/>
              <a:t> </a:t>
            </a:r>
            <a:endParaRPr lang="en-US" sz="800" dirty="0">
              <a:cs typeface="Arial"/>
            </a:endParaRPr>
          </a:p>
          <a:p>
            <a:pPr>
              <a:lnSpc>
                <a:spcPct val="90000"/>
              </a:lnSpc>
              <a:spcBef>
                <a:spcPts val="400"/>
              </a:spcBef>
            </a:pPr>
            <a:r>
              <a:rPr lang="en-US" sz="800" baseline="30000" dirty="0"/>
              <a:t>†</a:t>
            </a:r>
            <a:r>
              <a:rPr lang="en-US" sz="800" dirty="0"/>
              <a:t>Toxicity 13%, other 4%.</a:t>
            </a:r>
            <a:r>
              <a:rPr lang="en-US" sz="800" baseline="30000" dirty="0"/>
              <a:t>1</a:t>
            </a:r>
            <a:endParaRPr lang="en-US" sz="800" baseline="30000" dirty="0">
              <a:cs typeface="Arial"/>
            </a:endParaRPr>
          </a:p>
          <a:p>
            <a:pPr>
              <a:lnSpc>
                <a:spcPct val="90000"/>
              </a:lnSpc>
              <a:spcBef>
                <a:spcPts val="400"/>
              </a:spcBef>
            </a:pPr>
            <a:r>
              <a:rPr lang="en-US" sz="800" b="1" dirty="0"/>
              <a:t>1. </a:t>
            </a:r>
            <a:r>
              <a:rPr lang="en-US" sz="800" dirty="0" err="1"/>
              <a:t>Jaypirca</a:t>
            </a:r>
            <a:r>
              <a:rPr lang="en-US" sz="800" dirty="0"/>
              <a:t> (</a:t>
            </a:r>
            <a:r>
              <a:rPr lang="en-US" sz="800" dirty="0" err="1"/>
              <a:t>pirtobrutinib</a:t>
            </a:r>
            <a:r>
              <a:rPr lang="en-US" sz="800" dirty="0"/>
              <a:t>). Summary of Product Characteristics. Eli Lilly Nederland B.V. </a:t>
            </a:r>
            <a:r>
              <a:rPr lang="en-US" sz="800" b="1" dirty="0">
                <a:ea typeface="+mn-lt"/>
                <a:cs typeface="+mn-lt"/>
              </a:rPr>
              <a:t>2. </a:t>
            </a:r>
            <a:r>
              <a:rPr lang="en-US" sz="800" dirty="0">
                <a:ea typeface="+mn-lt"/>
                <a:cs typeface="+mn-lt"/>
              </a:rPr>
              <a:t> </a:t>
            </a:r>
            <a:r>
              <a:rPr lang="nl-NL" sz="800" dirty="0">
                <a:ea typeface="+mn-lt"/>
                <a:cs typeface="+mn-lt"/>
              </a:rPr>
              <a:t>Wang ML, et al. J Clin Oncol. 2023;41:3988-3997</a:t>
            </a:r>
            <a:r>
              <a:rPr lang="en-US" sz="800" dirty="0">
                <a:ea typeface="+mn-lt"/>
                <a:cs typeface="+mn-lt"/>
              </a:rPr>
              <a:t>.</a:t>
            </a:r>
          </a:p>
        </p:txBody>
      </p:sp>
      <p:sp>
        <p:nvSpPr>
          <p:cNvPr id="2" name="Footer Placeholder 1">
            <a:extLst>
              <a:ext uri="{FF2B5EF4-FFF2-40B4-BE49-F238E27FC236}">
                <a16:creationId xmlns:a16="http://schemas.microsoft.com/office/drawing/2014/main" id="{36725AEF-5A82-F799-80E6-0A25F0D3FE95}"/>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52167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AD50-9FE6-AAFA-4F91-57F8DC3B47EA}"/>
              </a:ext>
            </a:extLst>
          </p:cNvPr>
          <p:cNvSpPr>
            <a:spLocks noGrp="1"/>
          </p:cNvSpPr>
          <p:nvPr>
            <p:ph type="ctrTitle"/>
          </p:nvPr>
        </p:nvSpPr>
        <p:spPr>
          <a:xfrm>
            <a:off x="2388473" y="3543299"/>
            <a:ext cx="8298575" cy="1840463"/>
          </a:xfrm>
        </p:spPr>
        <p:txBody>
          <a:bodyPr vert="horz" lIns="0" tIns="45720" rIns="0" bIns="45720" rtlCol="0" anchor="ctr">
            <a:noAutofit/>
          </a:bodyPr>
          <a:lstStyle/>
          <a:p>
            <a:pPr algn="l"/>
            <a:r>
              <a:rPr lang="en-US" b="1" dirty="0"/>
              <a:t>Clinical evidence: </a:t>
            </a:r>
            <a:br>
              <a:rPr lang="en-US" b="1" dirty="0"/>
            </a:br>
            <a:r>
              <a:rPr lang="en-US" b="1" dirty="0"/>
              <a:t>Efficacy of </a:t>
            </a:r>
            <a:r>
              <a:rPr lang="en-US" b="1" dirty="0" err="1"/>
              <a:t>pirtobrutinib</a:t>
            </a:r>
            <a:endParaRPr lang="en-US" b="1" dirty="0"/>
          </a:p>
        </p:txBody>
      </p:sp>
      <p:sp>
        <p:nvSpPr>
          <p:cNvPr id="3" name="Footer Placeholder 2">
            <a:extLst>
              <a:ext uri="{FF2B5EF4-FFF2-40B4-BE49-F238E27FC236}">
                <a16:creationId xmlns:a16="http://schemas.microsoft.com/office/drawing/2014/main" id="{55AEEC3C-6B6F-B9FF-28E8-1D0654AD2FED}"/>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2241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4F1F161-5AD2-056A-EA7A-1CA0298085C3}"/>
              </a:ext>
            </a:extLst>
          </p:cNvPr>
          <p:cNvGraphicFramePr>
            <a:graphicFrameLocks noGrp="1"/>
          </p:cNvGraphicFramePr>
          <p:nvPr/>
        </p:nvGraphicFramePr>
        <p:xfrm>
          <a:off x="1085273" y="1251001"/>
          <a:ext cx="10021454" cy="4355999"/>
        </p:xfrm>
        <a:graphic>
          <a:graphicData uri="http://schemas.openxmlformats.org/drawingml/2006/table">
            <a:tbl>
              <a:tblPr firstRow="1" bandRow="1">
                <a:tableStyleId>{5C22544A-7EE6-4342-B048-85BDC9FD1C3A}</a:tableStyleId>
              </a:tblPr>
              <a:tblGrid>
                <a:gridCol w="5698836">
                  <a:extLst>
                    <a:ext uri="{9D8B030D-6E8A-4147-A177-3AD203B41FA5}">
                      <a16:colId xmlns:a16="http://schemas.microsoft.com/office/drawing/2014/main" val="1593092379"/>
                    </a:ext>
                  </a:extLst>
                </a:gridCol>
                <a:gridCol w="4322618">
                  <a:extLst>
                    <a:ext uri="{9D8B030D-6E8A-4147-A177-3AD203B41FA5}">
                      <a16:colId xmlns:a16="http://schemas.microsoft.com/office/drawing/2014/main" val="949825399"/>
                    </a:ext>
                  </a:extLst>
                </a:gridCol>
              </a:tblGrid>
              <a:tr h="701942">
                <a:tc gridSpan="2">
                  <a:txBody>
                    <a:bodyPr/>
                    <a:lstStyle/>
                    <a:p>
                      <a:pPr algn="ctr"/>
                      <a:r>
                        <a:rPr lang="en-US" sz="2000" dirty="0">
                          <a:solidFill>
                            <a:schemeClr val="tx1"/>
                          </a:solidFill>
                        </a:rPr>
                        <a:t>Disclosure </a:t>
                      </a:r>
                      <a:r>
                        <a:rPr lang="en-US" sz="2000" dirty="0" err="1">
                          <a:solidFill>
                            <a:schemeClr val="tx1"/>
                          </a:solidFill>
                        </a:rPr>
                        <a:t>belangen</a:t>
                      </a:r>
                      <a:r>
                        <a:rPr lang="en-US" sz="2000" dirty="0">
                          <a:solidFill>
                            <a:schemeClr val="tx1"/>
                          </a:solidFill>
                        </a:rPr>
                        <a:t> </a:t>
                      </a:r>
                      <a:r>
                        <a:rPr lang="en-US" sz="2000" dirty="0" err="1">
                          <a:solidFill>
                            <a:schemeClr val="tx1"/>
                          </a:solidFill>
                        </a:rPr>
                        <a:t>spreker</a:t>
                      </a:r>
                      <a:endParaRPr lang="nl-NL" sz="2000" dirty="0">
                        <a:solidFill>
                          <a:schemeClr val="tx1"/>
                        </a:solidFill>
                      </a:endParaRPr>
                    </a:p>
                  </a:txBody>
                  <a:tcPr anchor="ctr"/>
                </a:tc>
                <a:tc hMerge="1">
                  <a:txBody>
                    <a:bodyPr/>
                    <a:lstStyle/>
                    <a:p>
                      <a:endParaRPr lang="nl-NL" dirty="0"/>
                    </a:p>
                  </a:txBody>
                  <a:tcPr/>
                </a:tc>
                <a:extLst>
                  <a:ext uri="{0D108BD9-81ED-4DB2-BD59-A6C34878D82A}">
                    <a16:rowId xmlns:a16="http://schemas.microsoft.com/office/drawing/2014/main" val="328258996"/>
                  </a:ext>
                </a:extLst>
              </a:tr>
              <a:tr h="701942">
                <a:tc>
                  <a:txBody>
                    <a:bodyPr/>
                    <a:lstStyle/>
                    <a:p>
                      <a:pPr algn="l"/>
                      <a:r>
                        <a:rPr lang="en-US" b="1" dirty="0" err="1"/>
                        <a:t>Geen</a:t>
                      </a:r>
                      <a:r>
                        <a:rPr lang="en-US" b="1" dirty="0"/>
                        <a:t> (</a:t>
                      </a:r>
                      <a:r>
                        <a:rPr lang="en-US" b="1" dirty="0" err="1"/>
                        <a:t>potentiële</a:t>
                      </a:r>
                      <a:r>
                        <a:rPr lang="en-US" b="1" dirty="0"/>
                        <a:t>) </a:t>
                      </a:r>
                      <a:r>
                        <a:rPr lang="en-US" b="1" dirty="0" err="1"/>
                        <a:t>belangenverstrengeling</a:t>
                      </a:r>
                      <a:endParaRPr lang="nl-NL"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nl-NL"/>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679617"/>
                  </a:ext>
                </a:extLst>
              </a:tr>
              <a:tr h="701942">
                <a:tc>
                  <a:txBody>
                    <a:bodyPr/>
                    <a:lstStyle/>
                    <a:p>
                      <a:pPr algn="l"/>
                      <a:r>
                        <a:rPr lang="en-US" b="1" dirty="0" err="1"/>
                        <a:t>Voor</a:t>
                      </a:r>
                      <a:r>
                        <a:rPr lang="en-US" b="1" dirty="0"/>
                        <a:t> de </a:t>
                      </a:r>
                      <a:r>
                        <a:rPr lang="en-US" b="1" dirty="0" err="1"/>
                        <a:t>bijeenkomst</a:t>
                      </a:r>
                      <a:r>
                        <a:rPr lang="en-US" b="1" dirty="0"/>
                        <a:t> </a:t>
                      </a:r>
                      <a:r>
                        <a:rPr lang="en-US" b="1" dirty="0" err="1"/>
                        <a:t>mogelijk</a:t>
                      </a:r>
                      <a:r>
                        <a:rPr lang="en-US" b="1" dirty="0"/>
                        <a:t> </a:t>
                      </a:r>
                      <a:r>
                        <a:rPr lang="en-US" b="1" dirty="0" err="1"/>
                        <a:t>relevante</a:t>
                      </a:r>
                      <a:r>
                        <a:rPr lang="en-US" b="1" dirty="0"/>
                        <a:t> </a:t>
                      </a:r>
                      <a:r>
                        <a:rPr lang="en-US" b="1" dirty="0" err="1"/>
                        <a:t>relaties</a:t>
                      </a:r>
                      <a:endParaRPr lang="nl-NL"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err="1"/>
                        <a:t>Bedrijfsnamen</a:t>
                      </a:r>
                      <a:endParaRPr lang="nl-NL"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027559"/>
                  </a:ext>
                </a:extLst>
              </a:tr>
              <a:tr h="2250173">
                <a:tc>
                  <a:txBody>
                    <a:bodyPr/>
                    <a:lstStyle/>
                    <a:p>
                      <a:pPr marL="285750" indent="-285750" algn="l">
                        <a:buFont typeface="Arial" panose="020B0604020202020204" pitchFamily="34" charset="0"/>
                        <a:buChar char="•"/>
                      </a:pPr>
                      <a:r>
                        <a:rPr lang="nl-NL" dirty="0"/>
                        <a:t>Sponsoring of onderzoeksgeld </a:t>
                      </a:r>
                    </a:p>
                    <a:p>
                      <a:pPr marL="285750" indent="-285750" algn="l">
                        <a:buFont typeface="Arial" panose="020B0604020202020204" pitchFamily="34" charset="0"/>
                        <a:buChar char="•"/>
                      </a:pPr>
                      <a:r>
                        <a:rPr lang="nl-NL" dirty="0"/>
                        <a:t>Honorarium of andere (financiële) vergoeding </a:t>
                      </a:r>
                    </a:p>
                    <a:p>
                      <a:pPr marL="285750" indent="-285750" algn="l">
                        <a:buFont typeface="Arial" panose="020B0604020202020204" pitchFamily="34" charset="0"/>
                        <a:buChar char="•"/>
                      </a:pPr>
                      <a:r>
                        <a:rPr lang="nl-NL" dirty="0"/>
                        <a:t>Aandeelhouder </a:t>
                      </a:r>
                    </a:p>
                    <a:p>
                      <a:pPr marL="285750" indent="-285750" algn="l">
                        <a:buFont typeface="Arial" panose="020B0604020202020204" pitchFamily="34" charset="0"/>
                        <a:buChar char="•"/>
                      </a:pPr>
                      <a:r>
                        <a:rPr lang="nl-NL" dirty="0"/>
                        <a:t>Andere relatie, namelijk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nl-NL"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39574283"/>
                  </a:ext>
                </a:extLst>
              </a:tr>
            </a:tbl>
          </a:graphicData>
        </a:graphic>
      </p:graphicFrame>
      <p:sp>
        <p:nvSpPr>
          <p:cNvPr id="3" name="Footer Placeholder 2">
            <a:extLst>
              <a:ext uri="{FF2B5EF4-FFF2-40B4-BE49-F238E27FC236}">
                <a16:creationId xmlns:a16="http://schemas.microsoft.com/office/drawing/2014/main" id="{33CF1F60-0964-7B20-3390-4BC5251E0972}"/>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766177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D9AFA-641E-E090-310B-CBABC1C5A0E1}"/>
              </a:ext>
            </a:extLst>
          </p:cNvPr>
          <p:cNvSpPr>
            <a:spLocks noGrp="1"/>
          </p:cNvSpPr>
          <p:nvPr>
            <p:ph type="title"/>
          </p:nvPr>
        </p:nvSpPr>
        <p:spPr>
          <a:xfrm>
            <a:off x="685800" y="446056"/>
            <a:ext cx="11023847" cy="794064"/>
          </a:xfrm>
        </p:spPr>
        <p:txBody>
          <a:bodyPr>
            <a:noAutofit/>
          </a:bodyPr>
          <a:lstStyle/>
          <a:p>
            <a:r>
              <a:rPr lang="en-US" dirty="0">
                <a:solidFill>
                  <a:schemeClr val="accent1"/>
                </a:solidFill>
              </a:rPr>
              <a:t>Primary endpoint: overall response rate to </a:t>
            </a:r>
            <a:r>
              <a:rPr lang="en-US" dirty="0" err="1">
                <a:solidFill>
                  <a:schemeClr val="accent1"/>
                </a:solidFill>
              </a:rPr>
              <a:t>pirtobrutinib</a:t>
            </a:r>
            <a:r>
              <a:rPr lang="en-US" dirty="0">
                <a:solidFill>
                  <a:schemeClr val="accent1"/>
                </a:solidFill>
              </a:rPr>
              <a:t> </a:t>
            </a:r>
            <a:r>
              <a:rPr lang="en-US" dirty="0"/>
              <a:t>in patients with MCL previously treated with a BTK inhibitor</a:t>
            </a:r>
            <a:r>
              <a:rPr lang="en-US" baseline="30000" dirty="0"/>
              <a:t>1</a:t>
            </a:r>
            <a:r>
              <a:rPr lang="en-US" dirty="0"/>
              <a:t>*</a:t>
            </a:r>
            <a:endParaRPr lang="en-US" baseline="30000" dirty="0"/>
          </a:p>
        </p:txBody>
      </p:sp>
      <p:grpSp>
        <p:nvGrpSpPr>
          <p:cNvPr id="5" name="Group 4">
            <a:extLst>
              <a:ext uri="{FF2B5EF4-FFF2-40B4-BE49-F238E27FC236}">
                <a16:creationId xmlns:a16="http://schemas.microsoft.com/office/drawing/2014/main" id="{C9C87C4E-25B4-0FDB-1731-7C36E3A2E46D}"/>
              </a:ext>
            </a:extLst>
          </p:cNvPr>
          <p:cNvGrpSpPr/>
          <p:nvPr/>
        </p:nvGrpSpPr>
        <p:grpSpPr>
          <a:xfrm>
            <a:off x="870657" y="1601653"/>
            <a:ext cx="4253218" cy="3672957"/>
            <a:chOff x="4068687" y="1578435"/>
            <a:chExt cx="4453839" cy="3846209"/>
          </a:xfrm>
        </p:grpSpPr>
        <p:grpSp>
          <p:nvGrpSpPr>
            <p:cNvPr id="15" name="Group 14">
              <a:extLst>
                <a:ext uri="{FF2B5EF4-FFF2-40B4-BE49-F238E27FC236}">
                  <a16:creationId xmlns:a16="http://schemas.microsoft.com/office/drawing/2014/main" id="{A068994D-468D-3D60-28BA-A95606914F94}"/>
                </a:ext>
              </a:extLst>
            </p:cNvPr>
            <p:cNvGrpSpPr/>
            <p:nvPr/>
          </p:nvGrpSpPr>
          <p:grpSpPr>
            <a:xfrm>
              <a:off x="4068687" y="1584578"/>
              <a:ext cx="3688843" cy="3688843"/>
              <a:chOff x="2774493" y="1791477"/>
              <a:chExt cx="2687217" cy="2687217"/>
            </a:xfrm>
          </p:grpSpPr>
          <p:sp>
            <p:nvSpPr>
              <p:cNvPr id="28" name="Oval 27">
                <a:extLst>
                  <a:ext uri="{FF2B5EF4-FFF2-40B4-BE49-F238E27FC236}">
                    <a16:creationId xmlns:a16="http://schemas.microsoft.com/office/drawing/2014/main" id="{5C69198D-8F4F-1759-0F5A-81D44D2C7F76}"/>
                  </a:ext>
                </a:extLst>
              </p:cNvPr>
              <p:cNvSpPr/>
              <p:nvPr/>
            </p:nvSpPr>
            <p:spPr>
              <a:xfrm>
                <a:off x="2774493" y="1791477"/>
                <a:ext cx="2687217" cy="2687217"/>
              </a:xfrm>
              <a:prstGeom prst="ellipse">
                <a:avLst/>
              </a:prstGeom>
              <a:noFill/>
              <a:ln w="203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BA2DFD3D-E501-E9EB-B978-B7ED94EDA27D}"/>
                  </a:ext>
                </a:extLst>
              </p:cNvPr>
              <p:cNvSpPr>
                <a:spLocks/>
              </p:cNvSpPr>
              <p:nvPr/>
            </p:nvSpPr>
            <p:spPr>
              <a:xfrm>
                <a:off x="2774636" y="1791622"/>
                <a:ext cx="2687044" cy="2686932"/>
              </a:xfrm>
              <a:prstGeom prst="arc">
                <a:avLst>
                  <a:gd name="adj1" fmla="val 20323483"/>
                  <a:gd name="adj2" fmla="val 7258501"/>
                </a:avLst>
              </a:prstGeom>
              <a:noFill/>
              <a:ln w="203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AAB02861-D8FE-316C-A41B-A2735E0903B8}"/>
                  </a:ext>
                </a:extLst>
              </p:cNvPr>
              <p:cNvSpPr>
                <a:spLocks/>
              </p:cNvSpPr>
              <p:nvPr/>
            </p:nvSpPr>
            <p:spPr>
              <a:xfrm>
                <a:off x="2774636" y="1791622"/>
                <a:ext cx="2687044" cy="2686932"/>
              </a:xfrm>
              <a:prstGeom prst="arc">
                <a:avLst>
                  <a:gd name="adj1" fmla="val 16260212"/>
                  <a:gd name="adj2" fmla="val 20320046"/>
                </a:avLst>
              </a:prstGeom>
              <a:noFill/>
              <a:ln w="203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998121B-41EC-5CF8-5CC5-7DD7F1C4E43A}"/>
                </a:ext>
              </a:extLst>
            </p:cNvPr>
            <p:cNvGrpSpPr/>
            <p:nvPr/>
          </p:nvGrpSpPr>
          <p:grpSpPr>
            <a:xfrm>
              <a:off x="4672138" y="2698523"/>
              <a:ext cx="2481941" cy="1612838"/>
              <a:chOff x="2873829" y="2373655"/>
              <a:chExt cx="2481941" cy="1612838"/>
            </a:xfrm>
          </p:grpSpPr>
          <p:sp>
            <p:nvSpPr>
              <p:cNvPr id="26" name="Content Placeholder 6">
                <a:extLst>
                  <a:ext uri="{FF2B5EF4-FFF2-40B4-BE49-F238E27FC236}">
                    <a16:creationId xmlns:a16="http://schemas.microsoft.com/office/drawing/2014/main" id="{34215E97-E6FD-0C94-A04F-C00BA2F9F639}"/>
                  </a:ext>
                </a:extLst>
              </p:cNvPr>
              <p:cNvSpPr txBox="1">
                <a:spLocks/>
              </p:cNvSpPr>
              <p:nvPr/>
            </p:nvSpPr>
            <p:spPr>
              <a:xfrm>
                <a:off x="3439109" y="2373655"/>
                <a:ext cx="1753378" cy="105390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6600" b="1"/>
                  <a:t>57</a:t>
                </a:r>
                <a:r>
                  <a:rPr lang="en-US" sz="5400" baseline="44000"/>
                  <a:t>%</a:t>
                </a:r>
                <a:endParaRPr lang="en-US" sz="2800" baseline="30000"/>
              </a:p>
            </p:txBody>
          </p:sp>
          <p:sp>
            <p:nvSpPr>
              <p:cNvPr id="27" name="Content Placeholder 6">
                <a:extLst>
                  <a:ext uri="{FF2B5EF4-FFF2-40B4-BE49-F238E27FC236}">
                    <a16:creationId xmlns:a16="http://schemas.microsoft.com/office/drawing/2014/main" id="{079E0D57-C02C-E01C-CB80-59DB48274ED3}"/>
                  </a:ext>
                </a:extLst>
              </p:cNvPr>
              <p:cNvSpPr txBox="1">
                <a:spLocks/>
              </p:cNvSpPr>
              <p:nvPr/>
            </p:nvSpPr>
            <p:spPr>
              <a:xfrm>
                <a:off x="2873829" y="3222656"/>
                <a:ext cx="2481941" cy="763837"/>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2400"/>
                  <a:t>ORR</a:t>
                </a:r>
              </a:p>
              <a:p>
                <a:pPr algn="ctr">
                  <a:lnSpc>
                    <a:spcPct val="90000"/>
                  </a:lnSpc>
                  <a:spcAft>
                    <a:spcPts val="0"/>
                  </a:spcAft>
                  <a:buClr>
                    <a:srgbClr val="EE006D"/>
                  </a:buClr>
                </a:pPr>
                <a:r>
                  <a:rPr lang="en-US" sz="1100"/>
                  <a:t>(95% CI: 46, 67)</a:t>
                </a:r>
                <a:endParaRPr lang="en-US" sz="1100">
                  <a:cs typeface="Arial"/>
                </a:endParaRPr>
              </a:p>
              <a:p>
                <a:pPr algn="ctr">
                  <a:lnSpc>
                    <a:spcPct val="90000"/>
                  </a:lnSpc>
                  <a:spcAft>
                    <a:spcPts val="0"/>
                  </a:spcAft>
                </a:pPr>
                <a:r>
                  <a:rPr lang="en-US" sz="1100">
                    <a:cs typeface="Arial"/>
                  </a:rPr>
                  <a:t>(n=51)</a:t>
                </a:r>
              </a:p>
            </p:txBody>
          </p:sp>
        </p:grpSp>
        <p:grpSp>
          <p:nvGrpSpPr>
            <p:cNvPr id="18" name="Group 17">
              <a:extLst>
                <a:ext uri="{FF2B5EF4-FFF2-40B4-BE49-F238E27FC236}">
                  <a16:creationId xmlns:a16="http://schemas.microsoft.com/office/drawing/2014/main" id="{83AAB9A0-DD16-7AAE-E9AB-1AA33CECA2BD}"/>
                </a:ext>
              </a:extLst>
            </p:cNvPr>
            <p:cNvGrpSpPr/>
            <p:nvPr/>
          </p:nvGrpSpPr>
          <p:grpSpPr>
            <a:xfrm>
              <a:off x="7186892" y="1578435"/>
              <a:ext cx="1335634" cy="918063"/>
              <a:chOff x="2875399" y="2713516"/>
              <a:chExt cx="2225936" cy="918063"/>
            </a:xfrm>
          </p:grpSpPr>
          <p:sp>
            <p:nvSpPr>
              <p:cNvPr id="24" name="Content Placeholder 6">
                <a:extLst>
                  <a:ext uri="{FF2B5EF4-FFF2-40B4-BE49-F238E27FC236}">
                    <a16:creationId xmlns:a16="http://schemas.microsoft.com/office/drawing/2014/main" id="{7C3B9D40-9BBF-5A15-046B-87267EF75792}"/>
                  </a:ext>
                </a:extLst>
              </p:cNvPr>
              <p:cNvSpPr txBox="1">
                <a:spLocks/>
              </p:cNvSpPr>
              <p:nvPr/>
            </p:nvSpPr>
            <p:spPr>
              <a:xfrm>
                <a:off x="3280488" y="2713516"/>
                <a:ext cx="1753378" cy="560792"/>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3200" b="1">
                    <a:solidFill>
                      <a:schemeClr val="accent1">
                        <a:lumMod val="75000"/>
                      </a:schemeClr>
                    </a:solidFill>
                  </a:rPr>
                  <a:t>19</a:t>
                </a:r>
                <a:r>
                  <a:rPr lang="en-US" sz="2400" baseline="44000">
                    <a:solidFill>
                      <a:schemeClr val="accent1">
                        <a:lumMod val="75000"/>
                      </a:schemeClr>
                    </a:solidFill>
                  </a:rPr>
                  <a:t>%</a:t>
                </a:r>
                <a:endParaRPr lang="en-US" sz="1100" baseline="30000">
                  <a:solidFill>
                    <a:schemeClr val="accent1">
                      <a:lumMod val="75000"/>
                    </a:schemeClr>
                  </a:solidFill>
                </a:endParaRPr>
              </a:p>
            </p:txBody>
          </p:sp>
          <p:sp>
            <p:nvSpPr>
              <p:cNvPr id="25" name="Content Placeholder 6">
                <a:extLst>
                  <a:ext uri="{FF2B5EF4-FFF2-40B4-BE49-F238E27FC236}">
                    <a16:creationId xmlns:a16="http://schemas.microsoft.com/office/drawing/2014/main" id="{801967E5-BA43-63D0-3543-60CE686D032A}"/>
                  </a:ext>
                </a:extLst>
              </p:cNvPr>
              <p:cNvSpPr txBox="1">
                <a:spLocks/>
              </p:cNvSpPr>
              <p:nvPr/>
            </p:nvSpPr>
            <p:spPr>
              <a:xfrm>
                <a:off x="2875399" y="3114297"/>
                <a:ext cx="2225936" cy="517282"/>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800"/>
                  <a:t>CR</a:t>
                </a:r>
              </a:p>
              <a:p>
                <a:pPr algn="ctr">
                  <a:lnSpc>
                    <a:spcPct val="90000"/>
                  </a:lnSpc>
                  <a:spcAft>
                    <a:spcPts val="0"/>
                  </a:spcAft>
                </a:pPr>
                <a:r>
                  <a:rPr lang="en-US" sz="1100">
                    <a:cs typeface="Arial"/>
                  </a:rPr>
                  <a:t>(n=17)</a:t>
                </a:r>
                <a:endParaRPr lang="en-US"/>
              </a:p>
            </p:txBody>
          </p:sp>
        </p:grpSp>
        <p:grpSp>
          <p:nvGrpSpPr>
            <p:cNvPr id="21" name="Group 20">
              <a:extLst>
                <a:ext uri="{FF2B5EF4-FFF2-40B4-BE49-F238E27FC236}">
                  <a16:creationId xmlns:a16="http://schemas.microsoft.com/office/drawing/2014/main" id="{E41FC872-6298-1B05-39BF-38F2D5C94E1F}"/>
                </a:ext>
              </a:extLst>
            </p:cNvPr>
            <p:cNvGrpSpPr/>
            <p:nvPr/>
          </p:nvGrpSpPr>
          <p:grpSpPr>
            <a:xfrm>
              <a:off x="7186892" y="4530344"/>
              <a:ext cx="1335634" cy="894300"/>
              <a:chOff x="2875398" y="2726145"/>
              <a:chExt cx="2225936" cy="894300"/>
            </a:xfrm>
          </p:grpSpPr>
          <p:sp>
            <p:nvSpPr>
              <p:cNvPr id="22" name="Content Placeholder 6">
                <a:extLst>
                  <a:ext uri="{FF2B5EF4-FFF2-40B4-BE49-F238E27FC236}">
                    <a16:creationId xmlns:a16="http://schemas.microsoft.com/office/drawing/2014/main" id="{D040778C-D5A9-D411-703E-05428D2E2B0D}"/>
                  </a:ext>
                </a:extLst>
              </p:cNvPr>
              <p:cNvSpPr txBox="1">
                <a:spLocks/>
              </p:cNvSpPr>
              <p:nvPr/>
            </p:nvSpPr>
            <p:spPr>
              <a:xfrm>
                <a:off x="3280488" y="2726145"/>
                <a:ext cx="1753378" cy="5355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3200" b="1">
                    <a:solidFill>
                      <a:schemeClr val="accent3"/>
                    </a:solidFill>
                  </a:rPr>
                  <a:t>38</a:t>
                </a:r>
                <a:r>
                  <a:rPr lang="en-US" sz="2400" baseline="44000">
                    <a:solidFill>
                      <a:schemeClr val="accent3"/>
                    </a:solidFill>
                  </a:rPr>
                  <a:t>%</a:t>
                </a:r>
                <a:endParaRPr lang="en-US" sz="1100" baseline="30000">
                  <a:solidFill>
                    <a:schemeClr val="accent3"/>
                  </a:solidFill>
                </a:endParaRPr>
              </a:p>
            </p:txBody>
          </p:sp>
          <p:sp>
            <p:nvSpPr>
              <p:cNvPr id="23" name="Content Placeholder 6">
                <a:extLst>
                  <a:ext uri="{FF2B5EF4-FFF2-40B4-BE49-F238E27FC236}">
                    <a16:creationId xmlns:a16="http://schemas.microsoft.com/office/drawing/2014/main" id="{CD2F541E-BCC2-4202-E057-B7A0766B8F81}"/>
                  </a:ext>
                </a:extLst>
              </p:cNvPr>
              <p:cNvSpPr txBox="1">
                <a:spLocks/>
              </p:cNvSpPr>
              <p:nvPr/>
            </p:nvSpPr>
            <p:spPr>
              <a:xfrm>
                <a:off x="2875398" y="3103163"/>
                <a:ext cx="2225936" cy="517282"/>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800"/>
                  <a:t>PR</a:t>
                </a:r>
              </a:p>
              <a:p>
                <a:pPr algn="ctr">
                  <a:lnSpc>
                    <a:spcPct val="90000"/>
                  </a:lnSpc>
                  <a:spcAft>
                    <a:spcPts val="0"/>
                  </a:spcAft>
                </a:pPr>
                <a:r>
                  <a:rPr lang="en-US" sz="1100">
                    <a:cs typeface="Arial"/>
                  </a:rPr>
                  <a:t>(n=34)</a:t>
                </a:r>
                <a:endParaRPr lang="en-US"/>
              </a:p>
            </p:txBody>
          </p:sp>
        </p:grpSp>
      </p:grpSp>
      <p:sp>
        <p:nvSpPr>
          <p:cNvPr id="2" name="Footer Placeholder 5">
            <a:extLst>
              <a:ext uri="{FF2B5EF4-FFF2-40B4-BE49-F238E27FC236}">
                <a16:creationId xmlns:a16="http://schemas.microsoft.com/office/drawing/2014/main" id="{493CDF46-1F5A-5C80-B2C7-D01FD5700D3F}"/>
              </a:ext>
            </a:extLst>
          </p:cNvPr>
          <p:cNvSpPr txBox="1">
            <a:spLocks/>
          </p:cNvSpPr>
          <p:nvPr/>
        </p:nvSpPr>
        <p:spPr>
          <a:xfrm>
            <a:off x="685800" y="5569440"/>
            <a:ext cx="9576786" cy="841996"/>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800" dirty="0"/>
              <a:t>*ORR, the primary endpoint, includes patients with a best response of CR or PR and was assessed by IRC.</a:t>
            </a:r>
            <a:r>
              <a:rPr lang="en-US" sz="800" baseline="30000" dirty="0"/>
              <a:t>1</a:t>
            </a:r>
            <a:endParaRPr lang="en-US" sz="800" baseline="30000" dirty="0">
              <a:cs typeface="Arial"/>
            </a:endParaRPr>
          </a:p>
          <a:p>
            <a:pPr>
              <a:lnSpc>
                <a:spcPct val="90000"/>
              </a:lnSpc>
            </a:pPr>
            <a:r>
              <a:rPr lang="en-US" sz="800" dirty="0"/>
              <a:t>TTR was a prespecified analysis and was defined as the number of months between the date of the first </a:t>
            </a:r>
            <a:r>
              <a:rPr lang="en-US" sz="800" dirty="0" err="1"/>
              <a:t>pirtobrutinib</a:t>
            </a:r>
            <a:r>
              <a:rPr lang="en-US" sz="800" dirty="0"/>
              <a:t> dose and the first documentation of CR or PR; TTR was calculated for patients with MCL who had a best response of PR or better. Efficacy was based on response as assessed by IRC using 2014 Lugano Treatment Response Criteria for malignant lymphoma. The primary endpoint was ORR.</a:t>
            </a:r>
            <a:r>
              <a:rPr lang="en-US" sz="800" baseline="30000" dirty="0"/>
              <a:t>1,2</a:t>
            </a:r>
            <a:br>
              <a:rPr lang="en-US" sz="800" dirty="0"/>
            </a:br>
            <a:r>
              <a:rPr lang="en-US" sz="800" dirty="0"/>
              <a:t>†According to protocol, tumor evaluation occurred every 8 weeks beginning with cycle 3 (±7 days) for the first 12 cycles (28-day cycles). An initial response evaluation was allowed after 2 cycles (±7 days) with a confirmatory response evaluation 4 weeks later (±7 days) in patients with PR or better.</a:t>
            </a:r>
            <a:r>
              <a:rPr lang="en-US" sz="800" baseline="30000" dirty="0"/>
              <a:t>2</a:t>
            </a:r>
          </a:p>
          <a:p>
            <a:pPr>
              <a:lnSpc>
                <a:spcPct val="90000"/>
              </a:lnSpc>
            </a:pPr>
            <a:r>
              <a:rPr lang="en-US" sz="800" dirty="0"/>
              <a:t>CI=confidence interval; CR=complete response; IRC=independent review committee; ORR=overall response rate; PR=partial response.</a:t>
            </a:r>
            <a:endParaRPr lang="en-US" sz="800" dirty="0">
              <a:cs typeface="Arial"/>
            </a:endParaRPr>
          </a:p>
          <a:p>
            <a:pPr>
              <a:lnSpc>
                <a:spcPct val="90000"/>
              </a:lnSpc>
            </a:pPr>
            <a:r>
              <a:rPr lang="en-US" sz="800" dirty="0"/>
              <a:t>1. Jaypirca (</a:t>
            </a:r>
            <a:r>
              <a:rPr lang="en-US" sz="800" dirty="0" err="1"/>
              <a:t>pirtobrutinib</a:t>
            </a:r>
            <a:r>
              <a:rPr lang="en-US" sz="800" dirty="0"/>
              <a:t>). Summary of Product Characteristics. Eli Lilly Nederland B.V. 2. Mato AR, et al. </a:t>
            </a:r>
            <a:r>
              <a:rPr lang="en-US" sz="800" i="1" dirty="0"/>
              <a:t>Lancet.</a:t>
            </a:r>
            <a:r>
              <a:rPr lang="en-US" sz="800" dirty="0"/>
              <a:t> 2021;397(10277) (suppl app.):119-125.</a:t>
            </a:r>
          </a:p>
        </p:txBody>
      </p:sp>
      <p:sp>
        <p:nvSpPr>
          <p:cNvPr id="6" name="TextBox 5">
            <a:extLst>
              <a:ext uri="{FF2B5EF4-FFF2-40B4-BE49-F238E27FC236}">
                <a16:creationId xmlns:a16="http://schemas.microsoft.com/office/drawing/2014/main" id="{231A4979-CD98-7B8D-9708-E878CC2E99F2}"/>
              </a:ext>
            </a:extLst>
          </p:cNvPr>
          <p:cNvSpPr txBox="1"/>
          <p:nvPr/>
        </p:nvSpPr>
        <p:spPr>
          <a:xfrm>
            <a:off x="5230981" y="2478362"/>
            <a:ext cx="6217920" cy="1652760"/>
          </a:xfrm>
          <a:prstGeom prst="rect">
            <a:avLst/>
          </a:prstGeom>
          <a:noFill/>
        </p:spPr>
        <p:txBody>
          <a:bodyPr wrap="square" lIns="91440" tIns="45720" rIns="91440" bIns="45720" rtlCol="0" anchor="t">
            <a:spAutoFit/>
          </a:bodyPr>
          <a:lstStyle/>
          <a:p>
            <a:pPr algn="ctr"/>
            <a:r>
              <a:rPr lang="en-US" sz="2000" dirty="0"/>
              <a:t>Median time to first response </a:t>
            </a:r>
            <a:br>
              <a:rPr lang="en-US" sz="2000" dirty="0"/>
            </a:br>
            <a:r>
              <a:rPr lang="en-US" sz="2000" dirty="0"/>
              <a:t>among responders (n=51)</a:t>
            </a:r>
            <a:r>
              <a:rPr lang="en-US" sz="2000" dirty="0">
                <a:ea typeface="+mn-lt"/>
                <a:cs typeface="+mn-lt"/>
              </a:rPr>
              <a:t> </a:t>
            </a:r>
            <a:r>
              <a:rPr lang="en-US" sz="2000" dirty="0"/>
              <a:t>was </a:t>
            </a:r>
          </a:p>
          <a:p>
            <a:pPr algn="ctr">
              <a:lnSpc>
                <a:spcPct val="90000"/>
              </a:lnSpc>
            </a:pPr>
            <a:r>
              <a:rPr lang="en-US" sz="5400" b="1" dirty="0">
                <a:solidFill>
                  <a:schemeClr val="accent1"/>
                </a:solidFill>
              </a:rPr>
              <a:t>1.8 months </a:t>
            </a:r>
            <a:endParaRPr lang="en-US" sz="5400" b="1" dirty="0">
              <a:solidFill>
                <a:schemeClr val="accent1"/>
              </a:solidFill>
              <a:cs typeface="Arial"/>
            </a:endParaRPr>
          </a:p>
          <a:p>
            <a:pPr algn="ctr">
              <a:lnSpc>
                <a:spcPct val="80000"/>
              </a:lnSpc>
            </a:pPr>
            <a:r>
              <a:rPr lang="en-US" sz="1600" dirty="0"/>
              <a:t>(range: 1.0-7.5 months)</a:t>
            </a:r>
            <a:r>
              <a:rPr lang="en-US" sz="1600" baseline="30000" dirty="0"/>
              <a:t>1</a:t>
            </a:r>
            <a:r>
              <a:rPr lang="en-US" sz="1600" dirty="0"/>
              <a:t>*</a:t>
            </a:r>
            <a:r>
              <a:rPr lang="en-US" sz="1600" baseline="30000" dirty="0"/>
              <a:t>†</a:t>
            </a:r>
            <a:r>
              <a:rPr lang="en-US" sz="1600" dirty="0"/>
              <a:t> </a:t>
            </a:r>
            <a:endParaRPr lang="en-US" sz="1600" dirty="0">
              <a:cs typeface="Arial"/>
            </a:endParaRPr>
          </a:p>
        </p:txBody>
      </p:sp>
      <p:grpSp>
        <p:nvGrpSpPr>
          <p:cNvPr id="8" name="Group 7">
            <a:extLst>
              <a:ext uri="{FF2B5EF4-FFF2-40B4-BE49-F238E27FC236}">
                <a16:creationId xmlns:a16="http://schemas.microsoft.com/office/drawing/2014/main" id="{FE2A63B7-64F1-A40D-1603-7DA8479F1E73}"/>
              </a:ext>
            </a:extLst>
          </p:cNvPr>
          <p:cNvGrpSpPr>
            <a:grpSpLocks/>
          </p:cNvGrpSpPr>
          <p:nvPr/>
        </p:nvGrpSpPr>
        <p:grpSpPr>
          <a:xfrm>
            <a:off x="5230981" y="2292229"/>
            <a:ext cx="6217920" cy="2011442"/>
            <a:chOff x="5029338" y="2006794"/>
            <a:chExt cx="5768134" cy="2280526"/>
          </a:xfrm>
        </p:grpSpPr>
        <p:cxnSp>
          <p:nvCxnSpPr>
            <p:cNvPr id="9" name="Straight Connector 8">
              <a:extLst>
                <a:ext uri="{FF2B5EF4-FFF2-40B4-BE49-F238E27FC236}">
                  <a16:creationId xmlns:a16="http://schemas.microsoft.com/office/drawing/2014/main" id="{E1AF1B84-68CF-D6E2-841F-87DE1CE136CB}"/>
                </a:ext>
              </a:extLst>
            </p:cNvPr>
            <p:cNvCxnSpPr>
              <a:cxnSpLocks/>
            </p:cNvCxnSpPr>
            <p:nvPr/>
          </p:nvCxnSpPr>
          <p:spPr>
            <a:xfrm>
              <a:off x="5029338" y="2006794"/>
              <a:ext cx="576813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CE0E9063-05A3-8E76-BB8E-8DBE1F0C1B52}"/>
                </a:ext>
              </a:extLst>
            </p:cNvPr>
            <p:cNvCxnSpPr>
              <a:cxnSpLocks/>
            </p:cNvCxnSpPr>
            <p:nvPr/>
          </p:nvCxnSpPr>
          <p:spPr>
            <a:xfrm>
              <a:off x="5029338" y="4287320"/>
              <a:ext cx="5768134" cy="0"/>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3" name="Footer Placeholder 2">
            <a:extLst>
              <a:ext uri="{FF2B5EF4-FFF2-40B4-BE49-F238E27FC236}">
                <a16:creationId xmlns:a16="http://schemas.microsoft.com/office/drawing/2014/main" id="{25E8B186-55E9-A773-04B5-B159AE374660}"/>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
        <p:nvSpPr>
          <p:cNvPr id="7" name="TextBox 6">
            <a:extLst>
              <a:ext uri="{FF2B5EF4-FFF2-40B4-BE49-F238E27FC236}">
                <a16:creationId xmlns:a16="http://schemas.microsoft.com/office/drawing/2014/main" id="{37C55FB3-15A2-D392-1EDA-2E45AB705212}"/>
              </a:ext>
            </a:extLst>
          </p:cNvPr>
          <p:cNvSpPr txBox="1">
            <a:spLocks/>
          </p:cNvSpPr>
          <p:nvPr/>
        </p:nvSpPr>
        <p:spPr>
          <a:xfrm>
            <a:off x="685800" y="226336"/>
            <a:ext cx="6200776" cy="307777"/>
          </a:xfrm>
          <a:prstGeom prst="rect">
            <a:avLst/>
          </a:prstGeom>
          <a:noFill/>
        </p:spPr>
        <p:txBody>
          <a:bodyPr wrap="square" lIns="0">
            <a:spAutoFit/>
          </a:bodyPr>
          <a:lstStyle>
            <a:defPPr>
              <a:defRPr lang="en-US"/>
            </a:defPPr>
            <a:lvl1pPr>
              <a:defRPr sz="1400" cap="all">
                <a:latin typeface="+mj-lt"/>
                <a:ea typeface="+mj-ea"/>
                <a:cs typeface="+mj-cs"/>
              </a:defRPr>
            </a:lvl1pPr>
          </a:lstStyle>
          <a:p>
            <a:r>
              <a:rPr lang="en-US" dirty="0"/>
              <a:t>MCL EFFICACY POPULATION (n=90) </a:t>
            </a:r>
          </a:p>
        </p:txBody>
      </p:sp>
    </p:spTree>
    <p:custDataLst>
      <p:tags r:id="rId1"/>
    </p:custDataLst>
    <p:extLst>
      <p:ext uri="{BB962C8B-B14F-4D97-AF65-F5344CB8AC3E}">
        <p14:creationId xmlns:p14="http://schemas.microsoft.com/office/powerpoint/2010/main" val="82844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showing the amount of time&#10;&#10;Description automatically generated">
            <a:extLst>
              <a:ext uri="{FF2B5EF4-FFF2-40B4-BE49-F238E27FC236}">
                <a16:creationId xmlns:a16="http://schemas.microsoft.com/office/drawing/2014/main" id="{DAA5E0CB-F68C-3BA5-34B0-BB16B767F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41" y="1560115"/>
            <a:ext cx="7777849" cy="4374365"/>
          </a:xfrm>
          <a:prstGeom prst="rect">
            <a:avLst/>
          </a:prstGeom>
        </p:spPr>
      </p:pic>
      <p:sp>
        <p:nvSpPr>
          <p:cNvPr id="2" name="Title 1">
            <a:extLst>
              <a:ext uri="{FF2B5EF4-FFF2-40B4-BE49-F238E27FC236}">
                <a16:creationId xmlns:a16="http://schemas.microsoft.com/office/drawing/2014/main" id="{A05420D2-DE09-EA42-A663-DC001E4788A6}"/>
              </a:ext>
            </a:extLst>
          </p:cNvPr>
          <p:cNvSpPr>
            <a:spLocks noGrp="1"/>
          </p:cNvSpPr>
          <p:nvPr>
            <p:ph type="title"/>
          </p:nvPr>
        </p:nvSpPr>
        <p:spPr>
          <a:xfrm>
            <a:off x="685800" y="353724"/>
            <a:ext cx="9931893" cy="978729"/>
          </a:xfrm>
        </p:spPr>
        <p:txBody>
          <a:bodyPr wrap="square">
            <a:spAutoFit/>
          </a:bodyPr>
          <a:lstStyle/>
          <a:p>
            <a:pPr lvl="0"/>
            <a:r>
              <a:rPr lang="en-US" b="1" dirty="0">
                <a:solidFill>
                  <a:schemeClr val="accent1"/>
                </a:solidFill>
              </a:rPr>
              <a:t>Duration of response to </a:t>
            </a:r>
            <a:r>
              <a:rPr lang="en-US" b="1" dirty="0" err="1">
                <a:solidFill>
                  <a:schemeClr val="accent1"/>
                </a:solidFill>
              </a:rPr>
              <a:t>pirtobrutinib</a:t>
            </a:r>
            <a:r>
              <a:rPr lang="en-US" b="1" dirty="0">
                <a:solidFill>
                  <a:schemeClr val="accent1"/>
                </a:solidFill>
              </a:rPr>
              <a:t> </a:t>
            </a:r>
            <a:r>
              <a:rPr lang="en-US" b="1" dirty="0"/>
              <a:t>in patients with MCL previously treated with a BTK inhibitor</a:t>
            </a:r>
            <a:r>
              <a:rPr lang="en-US" b="1" baseline="30000" dirty="0"/>
              <a:t>1,2</a:t>
            </a:r>
            <a:endParaRPr lang="en-US" b="1" dirty="0"/>
          </a:p>
        </p:txBody>
      </p:sp>
      <p:sp>
        <p:nvSpPr>
          <p:cNvPr id="11" name="Footer Placeholder 39">
            <a:extLst>
              <a:ext uri="{FF2B5EF4-FFF2-40B4-BE49-F238E27FC236}">
                <a16:creationId xmlns:a16="http://schemas.microsoft.com/office/drawing/2014/main" id="{8579B6FF-61B0-9445-1960-FDB3554E7176}"/>
              </a:ext>
            </a:extLst>
          </p:cNvPr>
          <p:cNvSpPr txBox="1">
            <a:spLocks/>
          </p:cNvSpPr>
          <p:nvPr/>
        </p:nvSpPr>
        <p:spPr>
          <a:xfrm>
            <a:off x="842682" y="6162142"/>
            <a:ext cx="10776118" cy="342134"/>
          </a:xfrm>
          <a:prstGeom prst="rect">
            <a:avLst/>
          </a:prstGeom>
        </p:spPr>
        <p:txBody>
          <a:bodyPr vert="horz" lIns="91440" tIns="45720" rIns="91440" bIns="45720" rtlCol="0" anchor="b" anchorCtr="0"/>
          <a:lstStyle>
            <a:defPPr>
              <a:defRPr lang="en-US"/>
            </a:defPPr>
            <a:lvl1pPr marL="0" algn="l" defTabSz="914400" rtl="0" eaLnBrk="1" latinLnBrk="0" hangingPunct="1">
              <a:lnSpc>
                <a:spcPct val="85000"/>
              </a:lnSpc>
              <a:spcBef>
                <a:spcPts val="400"/>
              </a:spcBef>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a:p>
            <a:r>
              <a:rPr lang="en-US" dirty="0">
                <a:solidFill>
                  <a:schemeClr val="tx1"/>
                </a:solidFill>
              </a:rPr>
              <a:t>*</a:t>
            </a:r>
            <a:r>
              <a:rPr lang="en-US" dirty="0" err="1">
                <a:solidFill>
                  <a:schemeClr val="tx1"/>
                </a:solidFill>
              </a:rPr>
              <a:t>DoR</a:t>
            </a:r>
            <a:r>
              <a:rPr lang="en-US" dirty="0">
                <a:solidFill>
                  <a:schemeClr val="tx1"/>
                </a:solidFill>
              </a:rPr>
              <a:t> was calculated for patients who achieved a response of PR or better and was defined as the time from first evidence of response to progression or death from any cause.</a:t>
            </a:r>
            <a:r>
              <a:rPr lang="en-US" baseline="30000" dirty="0">
                <a:solidFill>
                  <a:schemeClr val="tx1"/>
                </a:solidFill>
              </a:rPr>
              <a:t>2</a:t>
            </a:r>
            <a:br>
              <a:rPr lang="en-US" baseline="30000" dirty="0">
                <a:solidFill>
                  <a:schemeClr val="tx1"/>
                </a:solidFill>
              </a:rPr>
            </a:br>
            <a:r>
              <a:rPr lang="en-US" baseline="30000" dirty="0">
                <a:solidFill>
                  <a:schemeClr val="tx1"/>
                </a:solidFill>
              </a:rPr>
              <a:t>†</a:t>
            </a:r>
            <a:r>
              <a:rPr lang="en-US" dirty="0">
                <a:solidFill>
                  <a:schemeClr val="tx1"/>
                </a:solidFill>
              </a:rPr>
              <a:t>Efficacy was based on response as assessed by IRC; all patients received ≥1 dose of </a:t>
            </a:r>
            <a:r>
              <a:rPr lang="en-US" dirty="0" err="1">
                <a:solidFill>
                  <a:schemeClr val="tx1"/>
                </a:solidFill>
              </a:rPr>
              <a:t>pirtobrutinib</a:t>
            </a:r>
            <a:r>
              <a:rPr lang="en-US" dirty="0">
                <a:solidFill>
                  <a:schemeClr val="tx1"/>
                </a:solidFill>
              </a:rPr>
              <a:t>; the primary endpoint was ORR; </a:t>
            </a:r>
            <a:r>
              <a:rPr lang="en-US" dirty="0" err="1">
                <a:solidFill>
                  <a:schemeClr val="tx1"/>
                </a:solidFill>
              </a:rPr>
              <a:t>DoR</a:t>
            </a:r>
            <a:r>
              <a:rPr lang="en-US" dirty="0">
                <a:solidFill>
                  <a:schemeClr val="tx1"/>
                </a:solidFill>
              </a:rPr>
              <a:t> was a prespecified secondary endpoint.</a:t>
            </a:r>
            <a:r>
              <a:rPr lang="en-US" baseline="30000" dirty="0">
                <a:solidFill>
                  <a:schemeClr val="tx1"/>
                </a:solidFill>
              </a:rPr>
              <a:t>1,2</a:t>
            </a:r>
          </a:p>
          <a:p>
            <a:r>
              <a:rPr lang="en-US" sz="800" b="1" dirty="0">
                <a:solidFill>
                  <a:schemeClr val="tx1"/>
                </a:solidFill>
              </a:rPr>
              <a:t>1.</a:t>
            </a:r>
            <a:r>
              <a:rPr lang="en-US" sz="800" dirty="0">
                <a:solidFill>
                  <a:schemeClr val="tx1"/>
                </a:solidFill>
              </a:rPr>
              <a:t> Jaypirca (</a:t>
            </a:r>
            <a:r>
              <a:rPr lang="en-US" sz="800" dirty="0" err="1">
                <a:solidFill>
                  <a:schemeClr val="tx1"/>
                </a:solidFill>
              </a:rPr>
              <a:t>pirtobrutinib</a:t>
            </a:r>
            <a:r>
              <a:rPr lang="en-US" sz="800" dirty="0">
                <a:solidFill>
                  <a:schemeClr val="tx1"/>
                </a:solidFill>
              </a:rPr>
              <a:t>). Summary of Product Characteristics. Eli Lilly Nederland B.V. </a:t>
            </a:r>
            <a:r>
              <a:rPr lang="en-US" sz="800" b="1" dirty="0">
                <a:solidFill>
                  <a:schemeClr val="tx1"/>
                </a:solidFill>
              </a:rPr>
              <a:t>2.</a:t>
            </a:r>
            <a:r>
              <a:rPr lang="en-US" sz="800" dirty="0">
                <a:solidFill>
                  <a:schemeClr val="tx1"/>
                </a:solidFill>
              </a:rPr>
              <a:t> </a:t>
            </a:r>
            <a:r>
              <a:rPr lang="en-US" sz="800" dirty="0">
                <a:solidFill>
                  <a:schemeClr val="tx1"/>
                </a:solidFill>
                <a:ea typeface="+mn-lt"/>
                <a:cs typeface="+mn-lt"/>
              </a:rPr>
              <a:t> </a:t>
            </a:r>
            <a:r>
              <a:rPr lang="nl-NL" sz="800" dirty="0">
                <a:solidFill>
                  <a:schemeClr val="tx1"/>
                </a:solidFill>
                <a:ea typeface="+mn-lt"/>
                <a:cs typeface="+mn-lt"/>
              </a:rPr>
              <a:t>Wang ML, et al. J Clin Oncol. 2023;41:3988-3997</a:t>
            </a:r>
            <a:r>
              <a:rPr lang="en-US" sz="800" dirty="0">
                <a:solidFill>
                  <a:schemeClr val="tx1"/>
                </a:solidFill>
                <a:ea typeface="+mn-lt"/>
                <a:cs typeface="+mn-lt"/>
              </a:rPr>
              <a:t>.</a:t>
            </a:r>
            <a:endParaRPr lang="en-US" sz="800" dirty="0">
              <a:solidFill>
                <a:schemeClr val="tx1"/>
              </a:solidFill>
            </a:endParaRPr>
          </a:p>
        </p:txBody>
      </p:sp>
      <p:grpSp>
        <p:nvGrpSpPr>
          <p:cNvPr id="99" name="Group 98">
            <a:extLst>
              <a:ext uri="{FF2B5EF4-FFF2-40B4-BE49-F238E27FC236}">
                <a16:creationId xmlns:a16="http://schemas.microsoft.com/office/drawing/2014/main" id="{557F5BB9-6911-21B4-0457-24DE11338D01}"/>
              </a:ext>
            </a:extLst>
          </p:cNvPr>
          <p:cNvGrpSpPr/>
          <p:nvPr/>
        </p:nvGrpSpPr>
        <p:grpSpPr>
          <a:xfrm>
            <a:off x="842682" y="1419758"/>
            <a:ext cx="7808472" cy="4275972"/>
            <a:chOff x="641023" y="1414021"/>
            <a:chExt cx="7400041" cy="4034672"/>
          </a:xfrm>
        </p:grpSpPr>
        <p:sp>
          <p:nvSpPr>
            <p:cNvPr id="16" name="Rectangle: Top Corners Rounded 15">
              <a:extLst>
                <a:ext uri="{FF2B5EF4-FFF2-40B4-BE49-F238E27FC236}">
                  <a16:creationId xmlns:a16="http://schemas.microsoft.com/office/drawing/2014/main" id="{6FFA50E7-EEFC-76FB-CBC9-3945B4A2A53A}"/>
                </a:ext>
              </a:extLst>
            </p:cNvPr>
            <p:cNvSpPr/>
            <p:nvPr/>
          </p:nvSpPr>
          <p:spPr>
            <a:xfrm>
              <a:off x="641023" y="1414021"/>
              <a:ext cx="7400041" cy="424206"/>
            </a:xfrm>
            <a:prstGeom prst="round2SameRect">
              <a:avLst>
                <a:gd name="adj1" fmla="val 58502"/>
                <a:gd name="adj2" fmla="val 0"/>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1DDEC7-24D1-A379-D10B-CD7A910E8003}"/>
                </a:ext>
              </a:extLst>
            </p:cNvPr>
            <p:cNvSpPr txBox="1">
              <a:spLocks/>
            </p:cNvSpPr>
            <p:nvPr/>
          </p:nvSpPr>
          <p:spPr>
            <a:xfrm>
              <a:off x="2475787" y="1441458"/>
              <a:ext cx="3734060" cy="348490"/>
            </a:xfrm>
            <a:prstGeom prst="rect">
              <a:avLst/>
            </a:prstGeom>
            <a:noFill/>
            <a:ln>
              <a:noFill/>
            </a:ln>
          </p:spPr>
          <p:txBody>
            <a:bodyPr wrap="square" lIns="0" tIns="45720" rIns="91440" bIns="45720" anchor="t">
              <a:spAutoFit/>
            </a:bodyPr>
            <a:lstStyle>
              <a:defPPr>
                <a:defRPr lang="en-US"/>
              </a:defPPr>
              <a:lvl1pPr>
                <a:defRPr sz="1400" cap="all">
                  <a:latin typeface="+mj-lt"/>
                  <a:ea typeface="+mj-ea"/>
                  <a:cs typeface="+mj-cs"/>
                </a:defRPr>
              </a:lvl1pPr>
            </a:lstStyle>
            <a:p>
              <a:r>
                <a:rPr lang="en-US" sz="1800" b="1" cap="none" dirty="0">
                  <a:solidFill>
                    <a:schemeClr val="bg1"/>
                  </a:solidFill>
                </a:rPr>
                <a:t>Duration of Response to </a:t>
              </a:r>
              <a:r>
                <a:rPr lang="en-US" sz="1800" b="1" cap="none" dirty="0" err="1">
                  <a:solidFill>
                    <a:schemeClr val="bg1"/>
                  </a:solidFill>
                </a:rPr>
                <a:t>pirtobrutinib</a:t>
              </a:r>
              <a:r>
                <a:rPr lang="en-US" sz="1800" b="1" cap="none" dirty="0">
                  <a:solidFill>
                    <a:schemeClr val="bg1"/>
                  </a:solidFill>
                </a:rPr>
                <a:t>*</a:t>
              </a:r>
            </a:p>
          </p:txBody>
        </p:sp>
        <p:sp>
          <p:nvSpPr>
            <p:cNvPr id="80" name="Rectangle: Rounded Corners 79">
              <a:extLst>
                <a:ext uri="{FF2B5EF4-FFF2-40B4-BE49-F238E27FC236}">
                  <a16:creationId xmlns:a16="http://schemas.microsoft.com/office/drawing/2014/main" id="{9A36F41A-D527-786C-9282-89E5896226D2}"/>
                </a:ext>
              </a:extLst>
            </p:cNvPr>
            <p:cNvSpPr>
              <a:spLocks/>
            </p:cNvSpPr>
            <p:nvPr/>
          </p:nvSpPr>
          <p:spPr>
            <a:xfrm>
              <a:off x="641023" y="1414021"/>
              <a:ext cx="7400041" cy="4034672"/>
            </a:xfrm>
            <a:prstGeom prst="roundRect">
              <a:avLst>
                <a:gd name="adj" fmla="val 4784"/>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Footer Placeholder 2">
            <a:extLst>
              <a:ext uri="{FF2B5EF4-FFF2-40B4-BE49-F238E27FC236}">
                <a16:creationId xmlns:a16="http://schemas.microsoft.com/office/drawing/2014/main" id="{BD6B0641-E148-4879-D7B6-C8653EE92C7A}"/>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
        <p:nvSpPr>
          <p:cNvPr id="6" name="TextBox 5">
            <a:extLst>
              <a:ext uri="{FF2B5EF4-FFF2-40B4-BE49-F238E27FC236}">
                <a16:creationId xmlns:a16="http://schemas.microsoft.com/office/drawing/2014/main" id="{2F035242-3593-7B7C-02A2-C5C962A0B790}"/>
              </a:ext>
            </a:extLst>
          </p:cNvPr>
          <p:cNvSpPr txBox="1">
            <a:spLocks/>
          </p:cNvSpPr>
          <p:nvPr/>
        </p:nvSpPr>
        <p:spPr>
          <a:xfrm>
            <a:off x="685800" y="226336"/>
            <a:ext cx="6200776" cy="307777"/>
          </a:xfrm>
          <a:prstGeom prst="rect">
            <a:avLst/>
          </a:prstGeom>
          <a:noFill/>
        </p:spPr>
        <p:txBody>
          <a:bodyPr wrap="square" lIns="0">
            <a:spAutoFit/>
          </a:bodyPr>
          <a:lstStyle>
            <a:defPPr>
              <a:defRPr lang="en-US"/>
            </a:defPPr>
            <a:lvl1pPr>
              <a:defRPr sz="1400" cap="all">
                <a:latin typeface="+mj-lt"/>
                <a:ea typeface="+mj-ea"/>
                <a:cs typeface="+mj-cs"/>
              </a:defRPr>
            </a:lvl1pPr>
          </a:lstStyle>
          <a:p>
            <a:r>
              <a:rPr lang="en-US" dirty="0"/>
              <a:t>MCL EFFICACY POPULATION (n=90) </a:t>
            </a:r>
          </a:p>
        </p:txBody>
      </p:sp>
    </p:spTree>
    <p:custDataLst>
      <p:tags r:id="rId1"/>
    </p:custDataLst>
    <p:extLst>
      <p:ext uri="{BB962C8B-B14F-4D97-AF65-F5344CB8AC3E}">
        <p14:creationId xmlns:p14="http://schemas.microsoft.com/office/powerpoint/2010/main" val="313683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BF90F8-FB23-AB44-ACB5-BB78B7D85BD8}"/>
              </a:ext>
            </a:extLst>
          </p:cNvPr>
          <p:cNvSpPr>
            <a:spLocks noGrp="1"/>
          </p:cNvSpPr>
          <p:nvPr>
            <p:ph type="title"/>
          </p:nvPr>
        </p:nvSpPr>
        <p:spPr>
          <a:xfrm>
            <a:off x="685800" y="448056"/>
            <a:ext cx="10839451" cy="1122002"/>
          </a:xfrm>
        </p:spPr>
        <p:txBody>
          <a:bodyPr>
            <a:normAutofit/>
          </a:bodyPr>
          <a:lstStyle/>
          <a:p>
            <a:r>
              <a:rPr lang="en-US" sz="3200" b="1" dirty="0"/>
              <a:t>Overall response to </a:t>
            </a:r>
            <a:r>
              <a:rPr lang="en-US" sz="3200" b="1" dirty="0" err="1"/>
              <a:t>pirtobrutinib</a:t>
            </a:r>
            <a:r>
              <a:rPr lang="en-US" sz="3200" b="1" dirty="0"/>
              <a:t> across </a:t>
            </a:r>
            <a:r>
              <a:rPr lang="en-US" sz="3200" b="1" dirty="0">
                <a:solidFill>
                  <a:schemeClr val="accent1"/>
                </a:solidFill>
              </a:rPr>
              <a:t>select baseline characteristics</a:t>
            </a:r>
            <a:r>
              <a:rPr lang="en-US" sz="3200" b="1" baseline="30000" dirty="0">
                <a:solidFill>
                  <a:schemeClr val="accent1"/>
                </a:solidFill>
              </a:rPr>
              <a:t>1,2</a:t>
            </a:r>
          </a:p>
        </p:txBody>
      </p:sp>
      <p:sp>
        <p:nvSpPr>
          <p:cNvPr id="9" name="Rectangle: Top Corners Rounded 8">
            <a:extLst>
              <a:ext uri="{FF2B5EF4-FFF2-40B4-BE49-F238E27FC236}">
                <a16:creationId xmlns:a16="http://schemas.microsoft.com/office/drawing/2014/main" id="{2A60A7B6-1AED-084C-D7FA-E60E39A01DAE}"/>
              </a:ext>
            </a:extLst>
          </p:cNvPr>
          <p:cNvSpPr>
            <a:spLocks/>
          </p:cNvSpPr>
          <p:nvPr/>
        </p:nvSpPr>
        <p:spPr>
          <a:xfrm>
            <a:off x="818749" y="1570058"/>
            <a:ext cx="8963640" cy="660298"/>
          </a:xfrm>
          <a:prstGeom prst="round2SameRect">
            <a:avLst>
              <a:gd name="adj1" fmla="val 20172"/>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10" name="Table 7">
            <a:extLst>
              <a:ext uri="{FF2B5EF4-FFF2-40B4-BE49-F238E27FC236}">
                <a16:creationId xmlns:a16="http://schemas.microsoft.com/office/drawing/2014/main" id="{3EC84D39-44AB-B5BE-95E0-B5AA234FF7D5}"/>
              </a:ext>
            </a:extLst>
          </p:cNvPr>
          <p:cNvGraphicFramePr>
            <a:graphicFrameLocks noGrp="1"/>
          </p:cNvGraphicFramePr>
          <p:nvPr>
            <p:extLst>
              <p:ext uri="{D42A27DB-BD31-4B8C-83A1-F6EECF244321}">
                <p14:modId xmlns:p14="http://schemas.microsoft.com/office/powerpoint/2010/main" val="1006468423"/>
              </p:ext>
            </p:extLst>
          </p:nvPr>
        </p:nvGraphicFramePr>
        <p:xfrm>
          <a:off x="818748" y="1553936"/>
          <a:ext cx="8961120" cy="4419600"/>
        </p:xfrm>
        <a:graphic>
          <a:graphicData uri="http://schemas.openxmlformats.org/drawingml/2006/table">
            <a:tbl>
              <a:tblPr firstRow="1" bandRow="1">
                <a:tableStyleId>{073A0DAA-6AF3-43AB-8588-CEC1D06C72B9}</a:tableStyleId>
              </a:tblPr>
              <a:tblGrid>
                <a:gridCol w="3539151">
                  <a:extLst>
                    <a:ext uri="{9D8B030D-6E8A-4147-A177-3AD203B41FA5}">
                      <a16:colId xmlns:a16="http://schemas.microsoft.com/office/drawing/2014/main" val="305376682"/>
                    </a:ext>
                  </a:extLst>
                </a:gridCol>
                <a:gridCol w="2826605">
                  <a:extLst>
                    <a:ext uri="{9D8B030D-6E8A-4147-A177-3AD203B41FA5}">
                      <a16:colId xmlns:a16="http://schemas.microsoft.com/office/drawing/2014/main" val="865905074"/>
                    </a:ext>
                  </a:extLst>
                </a:gridCol>
                <a:gridCol w="2595364">
                  <a:extLst>
                    <a:ext uri="{9D8B030D-6E8A-4147-A177-3AD203B41FA5}">
                      <a16:colId xmlns:a16="http://schemas.microsoft.com/office/drawing/2014/main" val="622343644"/>
                    </a:ext>
                  </a:extLst>
                </a:gridCol>
              </a:tblGrid>
              <a:tr h="0">
                <a:tc>
                  <a:txBody>
                    <a:bodyPr/>
                    <a:lstStyle/>
                    <a:p>
                      <a:pPr algn="l"/>
                      <a:r>
                        <a:rPr lang="en-US" sz="1400" dirty="0">
                          <a:solidFill>
                            <a:schemeClr val="bg1"/>
                          </a:solidFill>
                        </a:rPr>
                        <a:t>MCL Patient Subgroups</a:t>
                      </a:r>
                    </a:p>
                  </a:txBody>
                  <a:tcPr marL="182880" marT="91440" marB="9144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Total Responders/ </a:t>
                      </a:r>
                      <a:br>
                        <a:rPr lang="en-US" sz="1400">
                          <a:solidFill>
                            <a:srgbClr val="FFFFFF"/>
                          </a:solidFill>
                        </a:rPr>
                      </a:br>
                      <a:r>
                        <a:rPr lang="en-US" sz="1400">
                          <a:solidFill>
                            <a:schemeClr val="bg1"/>
                          </a:solidFill>
                        </a:rPr>
                        <a:t>Total Patients</a:t>
                      </a:r>
                    </a:p>
                  </a:txBody>
                  <a:tcPr marL="182880" marT="9144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ORR (95% CI)</a:t>
                      </a:r>
                    </a:p>
                  </a:txBody>
                  <a:tcPr marL="182880" marT="91440" marB="9144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1259951"/>
                  </a:ext>
                </a:extLst>
              </a:tr>
              <a:tr h="457200">
                <a:tc>
                  <a:txBody>
                    <a:bodyPr/>
                    <a:lstStyle/>
                    <a:p>
                      <a:pPr algn="l"/>
                      <a:r>
                        <a:rPr lang="en-US" sz="1400" dirty="0">
                          <a:latin typeface="Arial" panose="020B0604020202020204" pitchFamily="34" charset="0"/>
                          <a:cs typeface="Arial" panose="020B0604020202020204" pitchFamily="34" charset="0"/>
                        </a:rPr>
                        <a:t>Tumor bulk (≥5 cm)</a:t>
                      </a: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solidFill>
                        </a:rPr>
                        <a:t>10/24</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solidFill>
                        </a:rPr>
                        <a:t>42</a:t>
                      </a:r>
                      <a:r>
                        <a:rPr lang="en-US" sz="1400" b="0">
                          <a:solidFill>
                            <a:schemeClr val="tx1"/>
                          </a:solidFill>
                        </a:rPr>
                        <a:t>%</a:t>
                      </a:r>
                      <a:r>
                        <a:rPr lang="en-US" sz="1400" b="1">
                          <a:solidFill>
                            <a:schemeClr val="tx1"/>
                          </a:solidFill>
                        </a:rPr>
                        <a:t> (22, 63)</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5720864"/>
                  </a:ext>
                </a:extLst>
              </a:tr>
              <a:tr h="457200">
                <a:tc>
                  <a:txBody>
                    <a:bodyPr/>
                    <a:lstStyle/>
                    <a:p>
                      <a:pPr algn="l"/>
                      <a:r>
                        <a:rPr lang="en-US" sz="1400" dirty="0" err="1">
                          <a:latin typeface="Arial" panose="020B0604020202020204" pitchFamily="34" charset="0"/>
                          <a:cs typeface="Arial" panose="020B0604020202020204" pitchFamily="34" charset="0"/>
                        </a:rPr>
                        <a:t>Extranodal</a:t>
                      </a:r>
                      <a:r>
                        <a:rPr lang="en-US" sz="1400" dirty="0">
                          <a:latin typeface="Arial" panose="020B0604020202020204" pitchFamily="34" charset="0"/>
                          <a:cs typeface="Arial" panose="020B0604020202020204" pitchFamily="34" charset="0"/>
                        </a:rPr>
                        <a:t> disease</a:t>
                      </a: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1">
                          <a:solidFill>
                            <a:schemeClr val="tx1"/>
                          </a:solidFill>
                        </a:rPr>
                        <a:t>24/35</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69</a:t>
                      </a:r>
                      <a:r>
                        <a:rPr lang="en-US" sz="1400" b="0">
                          <a:solidFill>
                            <a:schemeClr val="tx1"/>
                          </a:solidFill>
                        </a:rPr>
                        <a:t>%</a:t>
                      </a:r>
                      <a:r>
                        <a:rPr lang="en-US" sz="1400" b="1">
                          <a:solidFill>
                            <a:schemeClr val="tx1"/>
                          </a:solidFill>
                        </a:rPr>
                        <a:t> (51, 83)</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1545414"/>
                  </a:ext>
                </a:extLst>
              </a:tr>
              <a:tr h="457200">
                <a:tc>
                  <a:txBody>
                    <a:bodyPr/>
                    <a:lstStyle/>
                    <a:p>
                      <a:pPr algn="l"/>
                      <a:r>
                        <a:rPr lang="en-US" sz="1400" dirty="0">
                          <a:latin typeface="Arial" panose="020B0604020202020204" pitchFamily="34" charset="0"/>
                          <a:cs typeface="Arial" panose="020B0604020202020204" pitchFamily="34" charset="0"/>
                        </a:rPr>
                        <a:t>Bone marrow involvement</a:t>
                      </a: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solidFill>
                        </a:rPr>
                        <a:t>25/46</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54</a:t>
                      </a:r>
                      <a:r>
                        <a:rPr lang="en-US" sz="1400" b="0">
                          <a:solidFill>
                            <a:schemeClr val="tx1"/>
                          </a:solidFill>
                        </a:rPr>
                        <a:t>%</a:t>
                      </a:r>
                      <a:r>
                        <a:rPr lang="en-US" sz="1400" b="1">
                          <a:solidFill>
                            <a:schemeClr val="tx1"/>
                          </a:solidFill>
                        </a:rPr>
                        <a:t> (39, 69)</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419514"/>
                  </a:ext>
                </a:extLst>
              </a:tr>
              <a:tr h="457200">
                <a:tc>
                  <a:txBody>
                    <a:bodyPr/>
                    <a:lstStyle/>
                    <a:p>
                      <a:pPr algn="l"/>
                      <a:r>
                        <a:rPr lang="en-US" sz="1400" dirty="0" err="1">
                          <a:latin typeface="Arial" panose="020B0604020202020204" pitchFamily="34" charset="0"/>
                          <a:cs typeface="Arial" panose="020B0604020202020204" pitchFamily="34" charset="0"/>
                        </a:rPr>
                        <a:t>sMIPI</a:t>
                      </a:r>
                      <a:r>
                        <a:rPr lang="en-US" sz="1400" dirty="0">
                          <a:latin typeface="Arial" panose="020B0604020202020204" pitchFamily="34" charset="0"/>
                          <a:cs typeface="Arial" panose="020B0604020202020204" pitchFamily="34" charset="0"/>
                        </a:rPr>
                        <a:t> intermediate risk</a:t>
                      </a: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a:r>
                        <a:rPr lang="en-US" sz="1400" b="1" dirty="0">
                          <a:solidFill>
                            <a:schemeClr val="tx1"/>
                          </a:solidFill>
                        </a:rPr>
                        <a:t>30/50</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60</a:t>
                      </a:r>
                      <a:r>
                        <a:rPr lang="en-US" sz="1400" b="0">
                          <a:solidFill>
                            <a:schemeClr val="tx1"/>
                          </a:solidFill>
                        </a:rPr>
                        <a:t>%</a:t>
                      </a:r>
                      <a:r>
                        <a:rPr lang="en-US" sz="1400" b="1">
                          <a:solidFill>
                            <a:schemeClr val="tx1"/>
                          </a:solidFill>
                        </a:rPr>
                        <a:t> (45, 74)</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397495"/>
                  </a:ext>
                </a:extLst>
              </a:tr>
              <a:tr h="457200">
                <a:tc>
                  <a:txBody>
                    <a:bodyPr/>
                    <a:lstStyle/>
                    <a:p>
                      <a:pPr algn="l"/>
                      <a:r>
                        <a:rPr lang="en-US" sz="1400" err="1">
                          <a:latin typeface="Arial" panose="020B0604020202020204" pitchFamily="34" charset="0"/>
                          <a:cs typeface="Arial" panose="020B0604020202020204" pitchFamily="34" charset="0"/>
                        </a:rPr>
                        <a:t>sMIPI</a:t>
                      </a:r>
                      <a:r>
                        <a:rPr lang="en-US" sz="1400">
                          <a:latin typeface="Arial" panose="020B0604020202020204" pitchFamily="34" charset="0"/>
                          <a:cs typeface="Arial" panose="020B0604020202020204" pitchFamily="34" charset="0"/>
                        </a:rPr>
                        <a:t> high risk</a:t>
                      </a: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solidFill>
                        </a:rPr>
                        <a:t>5/20</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25</a:t>
                      </a:r>
                      <a:r>
                        <a:rPr lang="en-US" sz="1400" b="0">
                          <a:solidFill>
                            <a:schemeClr val="tx1"/>
                          </a:solidFill>
                        </a:rPr>
                        <a:t>%</a:t>
                      </a:r>
                      <a:r>
                        <a:rPr lang="en-US" sz="1400" b="1">
                          <a:solidFill>
                            <a:schemeClr val="tx1"/>
                          </a:solidFill>
                        </a:rPr>
                        <a:t> (9, 49)</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20492182"/>
                  </a:ext>
                </a:extLst>
              </a:tr>
              <a:tr h="457200">
                <a:tc>
                  <a:txBody>
                    <a:bodyPr/>
                    <a:lstStyle/>
                    <a:p>
                      <a:pPr algn="l"/>
                      <a:r>
                        <a:rPr lang="en-US" sz="1400" kern="1200" dirty="0" err="1">
                          <a:solidFill>
                            <a:schemeClr val="dk1"/>
                          </a:solidFill>
                          <a:latin typeface="Arial" panose="020B0604020202020204" pitchFamily="34" charset="0"/>
                          <a:ea typeface="+mn-ea"/>
                          <a:cs typeface="Arial" panose="020B0604020202020204" pitchFamily="34" charset="0"/>
                        </a:rPr>
                        <a:t>Blastoid</a:t>
                      </a:r>
                      <a:endParaRPr lang="en-US" sz="1400" kern="1200" dirty="0">
                        <a:solidFill>
                          <a:schemeClr val="dk1"/>
                        </a:solidFill>
                        <a:latin typeface="Arial" panose="020B0604020202020204" pitchFamily="34" charset="0"/>
                        <a:ea typeface="+mn-ea"/>
                        <a:cs typeface="Arial" panose="020B0604020202020204" pitchFamily="34" charset="0"/>
                      </a:endParaRP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b="1">
                          <a:solidFill>
                            <a:schemeClr val="tx1"/>
                          </a:solidFill>
                        </a:rPr>
                        <a:t>4/8</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rPr>
                        <a:t>50</a:t>
                      </a:r>
                      <a:r>
                        <a:rPr lang="en-US" sz="1400" b="0" dirty="0">
                          <a:solidFill>
                            <a:schemeClr val="tx1"/>
                          </a:solidFill>
                        </a:rPr>
                        <a:t>%</a:t>
                      </a:r>
                      <a:r>
                        <a:rPr lang="en-US" sz="1400" b="1" dirty="0">
                          <a:solidFill>
                            <a:schemeClr val="tx1"/>
                          </a:solidFill>
                        </a:rPr>
                        <a:t> (16, 84)</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915290"/>
                  </a:ext>
                </a:extLst>
              </a:tr>
              <a:tr h="457200">
                <a:tc>
                  <a:txBody>
                    <a:bodyPr/>
                    <a:lstStyle/>
                    <a:p>
                      <a:pPr algn="l"/>
                      <a:r>
                        <a:rPr lang="en-US" sz="1400" kern="1200" dirty="0">
                          <a:solidFill>
                            <a:schemeClr val="dk1"/>
                          </a:solidFill>
                          <a:latin typeface="Arial" panose="020B0604020202020204" pitchFamily="34" charset="0"/>
                          <a:ea typeface="+mn-ea"/>
                          <a:cs typeface="Arial" panose="020B0604020202020204" pitchFamily="34" charset="0"/>
                        </a:rPr>
                        <a:t>Pleomorphic</a:t>
                      </a: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6/12</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50</a:t>
                      </a:r>
                      <a:r>
                        <a:rPr lang="en-US" sz="1400" b="0" dirty="0">
                          <a:solidFill>
                            <a:schemeClr val="tx1"/>
                          </a:solidFill>
                        </a:rPr>
                        <a:t>%</a:t>
                      </a:r>
                      <a:r>
                        <a:rPr lang="en-US" sz="1400" b="1" dirty="0">
                          <a:solidFill>
                            <a:schemeClr val="tx1"/>
                          </a:solidFill>
                        </a:rPr>
                        <a:t> (21, 79)</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00743981"/>
                  </a:ext>
                </a:extLst>
              </a:tr>
              <a:tr h="457200">
                <a:tc>
                  <a:txBody>
                    <a:bodyPr/>
                    <a:lstStyle/>
                    <a:p>
                      <a:pPr algn="l"/>
                      <a:r>
                        <a:rPr lang="en-US" sz="1400" kern="1200" dirty="0">
                          <a:solidFill>
                            <a:schemeClr val="dk1"/>
                          </a:solidFill>
                          <a:latin typeface="Arial" panose="020B0604020202020204" pitchFamily="34" charset="0"/>
                          <a:ea typeface="+mn-ea"/>
                          <a:cs typeface="Arial" panose="020B0604020202020204" pitchFamily="34" charset="0"/>
                        </a:rPr>
                        <a:t>Discontinued prior BTKi due </a:t>
                      </a:r>
                      <a:r>
                        <a:rPr lang="en-US" sz="1400" kern="1200">
                          <a:solidFill>
                            <a:schemeClr val="dk1"/>
                          </a:solidFill>
                          <a:latin typeface="Arial" panose="020B0604020202020204" pitchFamily="34" charset="0"/>
                          <a:ea typeface="+mn-ea"/>
                          <a:cs typeface="Arial" panose="020B0604020202020204" pitchFamily="34" charset="0"/>
                        </a:rPr>
                        <a:t>to progression</a:t>
                      </a:r>
                      <a:endParaRPr lang="en-US" sz="1400" kern="1200" dirty="0">
                        <a:solidFill>
                          <a:schemeClr val="dk1"/>
                        </a:solidFill>
                        <a:latin typeface="Arial" panose="020B0604020202020204" pitchFamily="34" charset="0"/>
                        <a:ea typeface="+mn-ea"/>
                        <a:cs typeface="Arial" panose="020B0604020202020204" pitchFamily="34" charset="0"/>
                      </a:endParaRPr>
                    </a:p>
                  </a:txBody>
                  <a:tcPr marL="182880" marT="91440" marB="91440"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a:r>
                        <a:rPr lang="en-US" sz="1400" b="1" dirty="0">
                          <a:solidFill>
                            <a:schemeClr val="tx1"/>
                          </a:solidFill>
                        </a:rPr>
                        <a:t>36/74</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a:r>
                        <a:rPr lang="en-US" sz="1400" b="1" dirty="0">
                          <a:solidFill>
                            <a:schemeClr val="tx1"/>
                          </a:solidFill>
                        </a:rPr>
                        <a:t>49% (37, 61)</a:t>
                      </a:r>
                    </a:p>
                  </a:txBody>
                  <a:tcPr marL="182880" marT="91440" marB="914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8914743"/>
                  </a:ext>
                </a:extLst>
              </a:tr>
            </a:tbl>
          </a:graphicData>
        </a:graphic>
      </p:graphicFrame>
      <p:sp>
        <p:nvSpPr>
          <p:cNvPr id="11" name="Rectangle: Rounded Corners 10">
            <a:extLst>
              <a:ext uri="{FF2B5EF4-FFF2-40B4-BE49-F238E27FC236}">
                <a16:creationId xmlns:a16="http://schemas.microsoft.com/office/drawing/2014/main" id="{26B88A94-AA5F-16AF-7482-087D49DA5ADD}"/>
              </a:ext>
            </a:extLst>
          </p:cNvPr>
          <p:cNvSpPr>
            <a:spLocks/>
          </p:cNvSpPr>
          <p:nvPr/>
        </p:nvSpPr>
        <p:spPr>
          <a:xfrm>
            <a:off x="818749" y="1570058"/>
            <a:ext cx="8963640" cy="4403478"/>
          </a:xfrm>
          <a:prstGeom prst="roundRect">
            <a:avLst>
              <a:gd name="adj" fmla="val 349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Footer Placeholder 4">
            <a:extLst>
              <a:ext uri="{FF2B5EF4-FFF2-40B4-BE49-F238E27FC236}">
                <a16:creationId xmlns:a16="http://schemas.microsoft.com/office/drawing/2014/main" id="{C4449F83-D5F9-1784-51E2-93E8457F029A}"/>
              </a:ext>
            </a:extLst>
          </p:cNvPr>
          <p:cNvSpPr txBox="1">
            <a:spLocks/>
          </p:cNvSpPr>
          <p:nvPr/>
        </p:nvSpPr>
        <p:spPr>
          <a:xfrm>
            <a:off x="818748" y="6079795"/>
            <a:ext cx="8401052" cy="6602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800" dirty="0"/>
              <a:t>CI=confidence interval; ORR=overall response rate; </a:t>
            </a:r>
            <a:r>
              <a:rPr lang="en-US" sz="800" dirty="0" err="1"/>
              <a:t>sMIPI</a:t>
            </a:r>
            <a:r>
              <a:rPr lang="en-US" sz="800" dirty="0"/>
              <a:t>=simplified Mantle Cell Lymphoma International Prognostic Index.</a:t>
            </a:r>
          </a:p>
          <a:p>
            <a:pPr>
              <a:lnSpc>
                <a:spcPct val="90000"/>
              </a:lnSpc>
            </a:pPr>
            <a:r>
              <a:rPr lang="en-US" sz="800" b="1" dirty="0"/>
              <a:t>1.</a:t>
            </a:r>
            <a:r>
              <a:rPr lang="en-US" sz="800" dirty="0"/>
              <a:t> Jaypirca (</a:t>
            </a:r>
            <a:r>
              <a:rPr lang="en-US" sz="800" dirty="0" err="1"/>
              <a:t>pirtobrutinib</a:t>
            </a:r>
            <a:r>
              <a:rPr lang="en-US" sz="800" dirty="0"/>
              <a:t>). Summary of Product Characteristics. Eli Lilly Nederland B.V. </a:t>
            </a:r>
            <a:r>
              <a:rPr lang="en-US" sz="800" b="1" dirty="0"/>
              <a:t>2.</a:t>
            </a:r>
            <a:r>
              <a:rPr lang="en-US" sz="800" dirty="0"/>
              <a:t> </a:t>
            </a:r>
            <a:r>
              <a:rPr lang="en-US" sz="800" dirty="0">
                <a:ea typeface="+mn-lt"/>
                <a:cs typeface="+mn-lt"/>
              </a:rPr>
              <a:t> </a:t>
            </a:r>
            <a:r>
              <a:rPr lang="nl-NL" sz="800" dirty="0">
                <a:ea typeface="+mn-lt"/>
                <a:cs typeface="+mn-lt"/>
              </a:rPr>
              <a:t>Wang ML, et al. J Clin Oncol. 2023;41:3988-3997</a:t>
            </a:r>
            <a:r>
              <a:rPr lang="en-US" sz="800" dirty="0">
                <a:ea typeface="+mn-lt"/>
                <a:cs typeface="+mn-lt"/>
              </a:rPr>
              <a:t>.</a:t>
            </a:r>
            <a:endParaRPr lang="en-US" sz="800" dirty="0"/>
          </a:p>
        </p:txBody>
      </p:sp>
      <p:sp>
        <p:nvSpPr>
          <p:cNvPr id="2" name="Footer Placeholder 1">
            <a:extLst>
              <a:ext uri="{FF2B5EF4-FFF2-40B4-BE49-F238E27FC236}">
                <a16:creationId xmlns:a16="http://schemas.microsoft.com/office/drawing/2014/main" id="{B985B828-5D13-8AA8-6318-328AB78F8A26}"/>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
        <p:nvSpPr>
          <p:cNvPr id="3" name="TextBox 2">
            <a:extLst>
              <a:ext uri="{FF2B5EF4-FFF2-40B4-BE49-F238E27FC236}">
                <a16:creationId xmlns:a16="http://schemas.microsoft.com/office/drawing/2014/main" id="{AA115416-6068-0A59-1132-E5C9A8D1EC53}"/>
              </a:ext>
            </a:extLst>
          </p:cNvPr>
          <p:cNvSpPr txBox="1">
            <a:spLocks/>
          </p:cNvSpPr>
          <p:nvPr/>
        </p:nvSpPr>
        <p:spPr>
          <a:xfrm>
            <a:off x="685800" y="226336"/>
            <a:ext cx="6200776" cy="307777"/>
          </a:xfrm>
          <a:prstGeom prst="rect">
            <a:avLst/>
          </a:prstGeom>
          <a:noFill/>
        </p:spPr>
        <p:txBody>
          <a:bodyPr wrap="square" lIns="0">
            <a:spAutoFit/>
          </a:bodyPr>
          <a:lstStyle>
            <a:defPPr>
              <a:defRPr lang="en-US"/>
            </a:defPPr>
            <a:lvl1pPr>
              <a:defRPr sz="1400" cap="all">
                <a:latin typeface="+mj-lt"/>
                <a:ea typeface="+mj-ea"/>
                <a:cs typeface="+mj-cs"/>
              </a:defRPr>
            </a:lvl1pPr>
          </a:lstStyle>
          <a:p>
            <a:r>
              <a:rPr lang="en-US" dirty="0"/>
              <a:t>MCL EFFICACY POPULATION (n=90) </a:t>
            </a:r>
          </a:p>
        </p:txBody>
      </p:sp>
    </p:spTree>
    <p:custDataLst>
      <p:tags r:id="rId1"/>
    </p:custDataLst>
    <p:extLst>
      <p:ext uri="{BB962C8B-B14F-4D97-AF65-F5344CB8AC3E}">
        <p14:creationId xmlns:p14="http://schemas.microsoft.com/office/powerpoint/2010/main" val="121685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A02A-BE82-1F9D-27ED-B80E5837298D}"/>
              </a:ext>
            </a:extLst>
          </p:cNvPr>
          <p:cNvSpPr>
            <a:spLocks noGrp="1"/>
          </p:cNvSpPr>
          <p:nvPr>
            <p:ph type="ctrTitle"/>
          </p:nvPr>
        </p:nvSpPr>
        <p:spPr>
          <a:xfrm>
            <a:off x="2388473" y="3543299"/>
            <a:ext cx="8298575" cy="1840463"/>
          </a:xfrm>
        </p:spPr>
        <p:txBody>
          <a:bodyPr vert="horz" lIns="0" tIns="45720" rIns="0" bIns="45720" rtlCol="0" anchor="ctr">
            <a:noAutofit/>
          </a:bodyPr>
          <a:lstStyle/>
          <a:p>
            <a:pPr algn="l"/>
            <a:r>
              <a:rPr lang="en-US" b="1" dirty="0"/>
              <a:t>Clinical evidence: </a:t>
            </a:r>
            <a:br>
              <a:rPr lang="en-US" b="1" dirty="0"/>
            </a:br>
            <a:r>
              <a:rPr lang="en-US" b="1" dirty="0"/>
              <a:t>Safety of </a:t>
            </a:r>
            <a:r>
              <a:rPr lang="en-US" b="1" dirty="0" err="1"/>
              <a:t>pirtobrutinib</a:t>
            </a:r>
            <a:endParaRPr lang="en-US" b="1" dirty="0"/>
          </a:p>
        </p:txBody>
      </p:sp>
      <p:sp>
        <p:nvSpPr>
          <p:cNvPr id="3" name="Footer Placeholder 2">
            <a:extLst>
              <a:ext uri="{FF2B5EF4-FFF2-40B4-BE49-F238E27FC236}">
                <a16:creationId xmlns:a16="http://schemas.microsoft.com/office/drawing/2014/main" id="{7EA5D56A-37CA-B066-D52D-06803FE3EA33}"/>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336323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AC563F-8522-8EE1-8421-BD34D3A1361F}"/>
              </a:ext>
            </a:extLst>
          </p:cNvPr>
          <p:cNvSpPr>
            <a:spLocks noGrp="1"/>
          </p:cNvSpPr>
          <p:nvPr>
            <p:ph type="title"/>
          </p:nvPr>
        </p:nvSpPr>
        <p:spPr>
          <a:xfrm>
            <a:off x="685800" y="589989"/>
            <a:ext cx="11491285" cy="535531"/>
          </a:xfrm>
        </p:spPr>
        <p:txBody>
          <a:bodyPr wrap="square">
            <a:spAutoFit/>
          </a:bodyPr>
          <a:lstStyle/>
          <a:p>
            <a:r>
              <a:rPr lang="en-US" b="1" dirty="0">
                <a:solidFill>
                  <a:schemeClr val="accent1"/>
                </a:solidFill>
              </a:rPr>
              <a:t>Adverse Reactions </a:t>
            </a:r>
            <a:r>
              <a:rPr lang="en-US" dirty="0">
                <a:ea typeface="+mj-lt"/>
                <a:cs typeface="+mj-lt"/>
              </a:rPr>
              <a:t>in patients who received </a:t>
            </a:r>
            <a:r>
              <a:rPr lang="en-US" dirty="0" err="1">
                <a:ea typeface="+mj-lt"/>
                <a:cs typeface="+mj-lt"/>
              </a:rPr>
              <a:t>pirtobrutinib</a:t>
            </a:r>
            <a:r>
              <a:rPr lang="en-US" dirty="0">
                <a:ea typeface="+mj-lt"/>
                <a:cs typeface="+mj-lt"/>
              </a:rPr>
              <a:t> 200 </a:t>
            </a:r>
            <a:r>
              <a:rPr lang="en-US" cap="none" dirty="0">
                <a:ea typeface="+mj-lt"/>
                <a:cs typeface="+mj-lt"/>
              </a:rPr>
              <a:t>mg</a:t>
            </a:r>
            <a:r>
              <a:rPr lang="en-US" dirty="0">
                <a:ea typeface="+mj-lt"/>
                <a:cs typeface="+mj-lt"/>
              </a:rPr>
              <a:t> </a:t>
            </a:r>
            <a:r>
              <a:rPr lang="en-US" baseline="30000" dirty="0">
                <a:ea typeface="+mj-lt"/>
                <a:cs typeface="+mj-lt"/>
              </a:rPr>
              <a:t>1</a:t>
            </a:r>
            <a:r>
              <a:rPr lang="en-US" dirty="0">
                <a:ea typeface="+mj-lt"/>
                <a:cs typeface="+mj-lt"/>
              </a:rPr>
              <a:t>*</a:t>
            </a:r>
            <a:endParaRPr lang="en-US" dirty="0"/>
          </a:p>
        </p:txBody>
      </p:sp>
      <p:sp>
        <p:nvSpPr>
          <p:cNvPr id="20" name="TextBox 19">
            <a:extLst>
              <a:ext uri="{FF2B5EF4-FFF2-40B4-BE49-F238E27FC236}">
                <a16:creationId xmlns:a16="http://schemas.microsoft.com/office/drawing/2014/main" id="{D945463D-C37F-ADF1-32E6-B6D64B12AF2D}"/>
              </a:ext>
            </a:extLst>
          </p:cNvPr>
          <p:cNvSpPr txBox="1"/>
          <p:nvPr/>
        </p:nvSpPr>
        <p:spPr>
          <a:xfrm>
            <a:off x="7588188" y="3290166"/>
            <a:ext cx="3872884" cy="2092881"/>
          </a:xfrm>
          <a:prstGeom prst="rect">
            <a:avLst/>
          </a:prstGeom>
          <a:noFill/>
        </p:spPr>
        <p:txBody>
          <a:bodyPr wrap="square" lIns="91440" tIns="45720" rIns="91440" bIns="45720" rtlCol="0" anchor="t">
            <a:spAutoFit/>
          </a:bodyPr>
          <a:lstStyle/>
          <a:p>
            <a:pPr>
              <a:spcAft>
                <a:spcPts val="600"/>
              </a:spcAft>
              <a:buClr>
                <a:srgbClr val="EE006D"/>
              </a:buClr>
              <a:defRPr/>
            </a:pPr>
            <a:r>
              <a:rPr kumimoji="0" lang="en-US" sz="1200" b="0" i="0" u="none" strike="noStrike" kern="1200" cap="none" spc="0" normalizeH="0" baseline="0" noProof="0" dirty="0">
                <a:ln>
                  <a:noFill/>
                </a:ln>
                <a:effectLst/>
                <a:uLnTx/>
                <a:uFillTx/>
                <a:ea typeface="+mn-lt"/>
                <a:cs typeface="+mn-lt"/>
              </a:rPr>
              <a:t>Serious </a:t>
            </a:r>
            <a:r>
              <a:rPr lang="en-US" sz="1200" dirty="0">
                <a:ea typeface="+mn-lt"/>
                <a:cs typeface="+mn-lt"/>
              </a:rPr>
              <a:t>adverse reactions associated with </a:t>
            </a:r>
            <a:r>
              <a:rPr lang="en-US" sz="1200" dirty="0" err="1">
                <a:ea typeface="+mn-lt"/>
                <a:cs typeface="+mn-lt"/>
              </a:rPr>
              <a:t>pirtobrutinib</a:t>
            </a:r>
            <a:r>
              <a:rPr lang="en-US" sz="1200" dirty="0">
                <a:ea typeface="+mn-lt"/>
                <a:cs typeface="+mn-lt"/>
              </a:rPr>
              <a:t> have </a:t>
            </a:r>
            <a:r>
              <a:rPr kumimoji="0" lang="en-US" sz="1200" b="0" i="0" u="none" strike="noStrike" kern="1200" cap="none" spc="0" normalizeH="0" baseline="0" noProof="0" dirty="0">
                <a:ln>
                  <a:noFill/>
                </a:ln>
                <a:effectLst/>
                <a:uLnTx/>
                <a:uFillTx/>
                <a:ea typeface="+mn-lt"/>
                <a:cs typeface="+mn-lt"/>
              </a:rPr>
              <a:t>occurred in </a:t>
            </a:r>
            <a:r>
              <a:rPr lang="en-US" sz="1200" b="1" dirty="0">
                <a:ea typeface="+mn-lt"/>
                <a:cs typeface="+mn-lt"/>
              </a:rPr>
              <a:t>11.3</a:t>
            </a:r>
            <a:r>
              <a:rPr kumimoji="0" lang="en-US" sz="1200" b="1" i="0" u="none" strike="noStrike" kern="1200" cap="none" spc="0" normalizeH="0" baseline="0" noProof="0" dirty="0">
                <a:ln>
                  <a:noFill/>
                </a:ln>
                <a:effectLst/>
                <a:uLnTx/>
                <a:uFillTx/>
                <a:ea typeface="+mn-lt"/>
                <a:cs typeface="+mn-lt"/>
              </a:rPr>
              <a:t>%</a:t>
            </a:r>
            <a:r>
              <a:rPr kumimoji="0" lang="en-US" sz="1200" b="0" i="0" u="none" strike="noStrike" kern="1200" cap="none" spc="0" normalizeH="0" baseline="0" noProof="0" dirty="0">
                <a:ln>
                  <a:noFill/>
                </a:ln>
                <a:effectLst/>
                <a:uLnTx/>
                <a:uFillTx/>
                <a:ea typeface="+mn-lt"/>
                <a:cs typeface="+mn-lt"/>
              </a:rPr>
              <a:t> of patients </a:t>
            </a:r>
            <a:r>
              <a:rPr lang="en-US" sz="1200" dirty="0">
                <a:ea typeface="+mn-lt"/>
                <a:cs typeface="+mn-lt"/>
              </a:rPr>
              <a:t>and the most common serious adverse reactions (occurring </a:t>
            </a:r>
            <a:r>
              <a:rPr kumimoji="0" lang="en-US" sz="1200" b="0" i="0" u="none" strike="noStrike" kern="1200" cap="none" spc="0" normalizeH="0" baseline="0" noProof="0" dirty="0">
                <a:ln>
                  <a:noFill/>
                </a:ln>
                <a:effectLst/>
                <a:uLnTx/>
                <a:uFillTx/>
                <a:ea typeface="+mn-lt"/>
                <a:cs typeface="+mn-lt"/>
              </a:rPr>
              <a:t>in ≥</a:t>
            </a:r>
            <a:r>
              <a:rPr lang="en-US" sz="1200" dirty="0">
                <a:ea typeface="+mn-lt"/>
                <a:cs typeface="+mn-lt"/>
              </a:rPr>
              <a:t>1</a:t>
            </a:r>
            <a:r>
              <a:rPr kumimoji="0" lang="en-US" sz="1200" b="0" i="0" u="none" strike="noStrike" kern="1200" cap="none" spc="0" normalizeH="0" baseline="0" noProof="0" dirty="0">
                <a:ln>
                  <a:noFill/>
                </a:ln>
                <a:effectLst/>
                <a:uLnTx/>
                <a:uFillTx/>
                <a:ea typeface="+mn-lt"/>
                <a:cs typeface="+mn-lt"/>
              </a:rPr>
              <a:t>% of patients</a:t>
            </a:r>
            <a:r>
              <a:rPr lang="en-US" sz="1200" dirty="0">
                <a:ea typeface="+mn-lt"/>
                <a:cs typeface="+mn-lt"/>
              </a:rPr>
              <a:t>)</a:t>
            </a:r>
            <a:r>
              <a:rPr kumimoji="0" lang="en-US" sz="1200" b="0" i="0" u="none" strike="noStrike" kern="1200" cap="none" spc="0" normalizeH="0" baseline="0" noProof="0" dirty="0">
                <a:ln>
                  <a:noFill/>
                </a:ln>
                <a:effectLst/>
                <a:uLnTx/>
                <a:uFillTx/>
                <a:ea typeface="+mn-lt"/>
                <a:cs typeface="+mn-lt"/>
              </a:rPr>
              <a:t> were pneumonia (</a:t>
            </a:r>
            <a:r>
              <a:rPr lang="en-US" sz="1200" dirty="0">
                <a:ea typeface="+mn-lt"/>
                <a:cs typeface="+mn-lt"/>
              </a:rPr>
              <a:t>4.7%), neutropenia (2.2%), </a:t>
            </a:r>
            <a:r>
              <a:rPr lang="en-US" sz="1200" dirty="0" err="1">
                <a:ea typeface="+mn-lt"/>
                <a:cs typeface="+mn-lt"/>
              </a:rPr>
              <a:t>anaemia</a:t>
            </a:r>
            <a:r>
              <a:rPr lang="en-US" sz="1200" dirty="0">
                <a:ea typeface="+mn-lt"/>
                <a:cs typeface="+mn-lt"/>
              </a:rPr>
              <a:t> (1.7%) and urinary tract infection (1.0%). </a:t>
            </a:r>
          </a:p>
          <a:p>
            <a:pPr>
              <a:spcAft>
                <a:spcPts val="600"/>
              </a:spcAft>
              <a:buClr>
                <a:srgbClr val="EE006D"/>
              </a:buClr>
              <a:defRPr/>
            </a:pPr>
            <a:endParaRPr lang="en-US" sz="1200" dirty="0">
              <a:ea typeface="+mn-lt"/>
              <a:cs typeface="+mn-lt"/>
            </a:endParaRPr>
          </a:p>
          <a:p>
            <a:pPr>
              <a:spcAft>
                <a:spcPts val="600"/>
              </a:spcAft>
              <a:buClr>
                <a:srgbClr val="EE006D"/>
              </a:buClr>
              <a:defRPr/>
            </a:pPr>
            <a:r>
              <a:rPr kumimoji="0" lang="en-US" sz="1200" b="0" i="0" u="none" strike="noStrike" kern="1200" cap="none" spc="0" normalizeH="0" baseline="0" noProof="0" dirty="0">
                <a:ln>
                  <a:noFill/>
                </a:ln>
                <a:effectLst/>
                <a:uLnTx/>
                <a:uFillTx/>
                <a:ea typeface="+mn-lt"/>
                <a:cs typeface="+mn-lt"/>
              </a:rPr>
              <a:t>Fatal </a:t>
            </a:r>
            <a:r>
              <a:rPr lang="en-US" sz="1200" dirty="0">
                <a:ea typeface="+mn-lt"/>
                <a:cs typeface="+mn-lt"/>
              </a:rPr>
              <a:t>adverse reactions have been observed </a:t>
            </a:r>
            <a:r>
              <a:rPr kumimoji="0" lang="en-US" sz="1200" b="0" i="0" u="none" strike="noStrike" kern="1200" cap="none" spc="0" normalizeH="0" baseline="0" noProof="0" dirty="0">
                <a:ln>
                  <a:noFill/>
                </a:ln>
                <a:effectLst/>
                <a:uLnTx/>
                <a:uFillTx/>
                <a:ea typeface="+mn-lt"/>
                <a:cs typeface="+mn-lt"/>
              </a:rPr>
              <a:t>in </a:t>
            </a:r>
            <a:r>
              <a:rPr lang="en-US" sz="1200" b="1" dirty="0">
                <a:ea typeface="+mn-lt"/>
                <a:cs typeface="+mn-lt"/>
              </a:rPr>
              <a:t>0.3</a:t>
            </a:r>
            <a:r>
              <a:rPr kumimoji="0" lang="en-US" sz="1200" b="1" i="0" u="none" strike="noStrike" kern="1200" cap="none" spc="0" normalizeH="0" baseline="0" noProof="0" dirty="0">
                <a:ln>
                  <a:noFill/>
                </a:ln>
                <a:effectLst/>
                <a:uLnTx/>
                <a:uFillTx/>
                <a:ea typeface="+mn-lt"/>
                <a:cs typeface="+mn-lt"/>
              </a:rPr>
              <a:t>%</a:t>
            </a:r>
            <a:r>
              <a:rPr kumimoji="0" lang="en-US" sz="1200" b="0" i="0" u="none" strike="noStrike" kern="1200" cap="none" spc="0" normalizeH="0" baseline="0" noProof="0" dirty="0">
                <a:ln>
                  <a:noFill/>
                </a:ln>
                <a:effectLst/>
                <a:uLnTx/>
                <a:uFillTx/>
                <a:ea typeface="+mn-lt"/>
                <a:cs typeface="+mn-lt"/>
              </a:rPr>
              <a:t> of patients</a:t>
            </a:r>
            <a:r>
              <a:rPr lang="en-US" sz="1200" dirty="0">
                <a:ea typeface="+mn-lt"/>
                <a:cs typeface="+mn-lt"/>
              </a:rPr>
              <a:t> (2 patients) for pneumonia and in 0.1% of patients (1 patient) for hemorrhage</a:t>
            </a:r>
            <a:r>
              <a:rPr lang="en-US" sz="1200" baseline="30000" dirty="0">
                <a:ea typeface="+mn-lt"/>
                <a:cs typeface="+mn-lt"/>
              </a:rPr>
              <a:t>1</a:t>
            </a:r>
            <a:endParaRPr lang="en-US" baseline="30000" dirty="0">
              <a:cs typeface="Arial"/>
            </a:endParaRPr>
          </a:p>
          <a:p>
            <a:pPr>
              <a:defRPr/>
            </a:pPr>
            <a:endParaRPr lang="en-US" sz="700" dirty="0">
              <a:cs typeface="Arial"/>
            </a:endParaRPr>
          </a:p>
        </p:txBody>
      </p:sp>
      <p:sp>
        <p:nvSpPr>
          <p:cNvPr id="15" name="TextBox 14">
            <a:extLst>
              <a:ext uri="{FF2B5EF4-FFF2-40B4-BE49-F238E27FC236}">
                <a16:creationId xmlns:a16="http://schemas.microsoft.com/office/drawing/2014/main" id="{4714CCC3-7CAF-4AA7-745B-A99E01AA55DC}"/>
              </a:ext>
            </a:extLst>
          </p:cNvPr>
          <p:cNvSpPr txBox="1"/>
          <p:nvPr/>
        </p:nvSpPr>
        <p:spPr>
          <a:xfrm>
            <a:off x="685800" y="226336"/>
            <a:ext cx="6097508" cy="307777"/>
          </a:xfrm>
          <a:prstGeom prst="rect">
            <a:avLst/>
          </a:prstGeom>
          <a:noFill/>
        </p:spPr>
        <p:txBody>
          <a:bodyPr wrap="square" lIns="0" tIns="45720" rIns="91440" bIns="45720" anchor="t">
            <a:spAutoFit/>
          </a:bodyPr>
          <a:lstStyle/>
          <a:p>
            <a:r>
              <a:rPr lang="en-US" sz="1400" cap="all" dirty="0">
                <a:latin typeface="+mj-lt"/>
                <a:ea typeface="+mj-ea"/>
                <a:cs typeface="+mj-cs"/>
              </a:rPr>
              <a:t>BRUIN SAFETY POPULATION (n=583)</a:t>
            </a:r>
          </a:p>
        </p:txBody>
      </p:sp>
      <p:pic>
        <p:nvPicPr>
          <p:cNvPr id="9" name="Picture 10" descr="A table with text overlay&#10;&#10;Description automatically generated">
            <a:extLst>
              <a:ext uri="{FF2B5EF4-FFF2-40B4-BE49-F238E27FC236}">
                <a16:creationId xmlns:a16="http://schemas.microsoft.com/office/drawing/2014/main" id="{06A07E5E-1E25-EBDE-44DF-35156049C462}"/>
              </a:ext>
            </a:extLst>
          </p:cNvPr>
          <p:cNvPicPr>
            <a:picLocks noChangeAspect="1"/>
          </p:cNvPicPr>
          <p:nvPr/>
        </p:nvPicPr>
        <p:blipFill>
          <a:blip r:embed="rId4"/>
          <a:srcRect/>
          <a:stretch/>
        </p:blipFill>
        <p:spPr>
          <a:xfrm>
            <a:off x="730928" y="1154468"/>
            <a:ext cx="6711310" cy="4602355"/>
          </a:xfrm>
          <a:prstGeom prst="rect">
            <a:avLst/>
          </a:prstGeom>
        </p:spPr>
      </p:pic>
      <p:sp>
        <p:nvSpPr>
          <p:cNvPr id="2" name="Rectangle 1">
            <a:extLst>
              <a:ext uri="{FF2B5EF4-FFF2-40B4-BE49-F238E27FC236}">
                <a16:creationId xmlns:a16="http://schemas.microsoft.com/office/drawing/2014/main" id="{E3B329B8-B42B-1AB6-2600-2223B102C262}"/>
              </a:ext>
            </a:extLst>
          </p:cNvPr>
          <p:cNvSpPr>
            <a:spLocks/>
          </p:cNvSpPr>
          <p:nvPr/>
        </p:nvSpPr>
        <p:spPr>
          <a:xfrm>
            <a:off x="7588188" y="1723235"/>
            <a:ext cx="3984427" cy="107721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a:solidFill>
                  <a:schemeClr val="accent1">
                    <a:lumMod val="50000"/>
                  </a:schemeClr>
                </a:solidFill>
                <a:ea typeface="+mn-lt"/>
                <a:cs typeface="+mn-lt"/>
              </a:rPr>
              <a:t>Majority</a:t>
            </a:r>
            <a:r>
              <a:rPr lang="en-US" sz="1600" b="1" dirty="0">
                <a:solidFill>
                  <a:schemeClr val="accent1">
                    <a:lumMod val="50000"/>
                  </a:schemeClr>
                </a:solidFill>
              </a:rPr>
              <a:t> of adverse reactions</a:t>
            </a:r>
            <a:r>
              <a:rPr lang="en-US" sz="1600" dirty="0">
                <a:ea typeface="+mn-lt"/>
                <a:cs typeface="+mn-lt"/>
              </a:rPr>
              <a:t> of patients treated with </a:t>
            </a:r>
            <a:r>
              <a:rPr lang="en-US" sz="1600" dirty="0" err="1">
                <a:ea typeface="+mn-lt"/>
                <a:cs typeface="+mn-lt"/>
              </a:rPr>
              <a:t>pirtobrutinib</a:t>
            </a:r>
            <a:r>
              <a:rPr lang="en-US" sz="1600" dirty="0">
                <a:ea typeface="+mn-lt"/>
                <a:cs typeface="+mn-lt"/>
              </a:rPr>
              <a:t> monotherapy at 200 mg were </a:t>
            </a:r>
            <a:r>
              <a:rPr lang="en-US" sz="1600" b="1" dirty="0">
                <a:solidFill>
                  <a:schemeClr val="accent1">
                    <a:lumMod val="50000"/>
                  </a:schemeClr>
                </a:solidFill>
              </a:rPr>
              <a:t>mild or moderate</a:t>
            </a:r>
            <a:r>
              <a:rPr lang="en-US" sz="1600" dirty="0">
                <a:ea typeface="+mn-lt"/>
                <a:cs typeface="+mn-lt"/>
              </a:rPr>
              <a:t> (grade 1/2) and </a:t>
            </a:r>
            <a:r>
              <a:rPr lang="en-US" sz="1600" b="1" dirty="0">
                <a:solidFill>
                  <a:schemeClr val="accent1">
                    <a:lumMod val="50000"/>
                  </a:schemeClr>
                </a:solidFill>
              </a:rPr>
              <a:t>grade 3/4 ARs were uncommon</a:t>
            </a:r>
            <a:r>
              <a:rPr lang="en-US" sz="1600" dirty="0">
                <a:ea typeface="+mn-lt"/>
                <a:cs typeface="+mn-lt"/>
              </a:rPr>
              <a:t>.</a:t>
            </a:r>
            <a:r>
              <a:rPr lang="en-US" sz="1600" baseline="30000" dirty="0">
                <a:ea typeface="+mn-lt"/>
                <a:cs typeface="+mn-lt"/>
              </a:rPr>
              <a:t>1</a:t>
            </a:r>
            <a:r>
              <a:rPr lang="en-US" sz="1600" dirty="0">
                <a:ea typeface="+mn-lt"/>
                <a:cs typeface="+mn-lt"/>
              </a:rPr>
              <a:t> </a:t>
            </a:r>
          </a:p>
        </p:txBody>
      </p:sp>
      <p:cxnSp>
        <p:nvCxnSpPr>
          <p:cNvPr id="3" name="Straight Connector 2">
            <a:extLst>
              <a:ext uri="{FF2B5EF4-FFF2-40B4-BE49-F238E27FC236}">
                <a16:creationId xmlns:a16="http://schemas.microsoft.com/office/drawing/2014/main" id="{EA5CF604-EBF6-A06A-C06F-50C498E7A49C}"/>
              </a:ext>
            </a:extLst>
          </p:cNvPr>
          <p:cNvCxnSpPr>
            <a:cxnSpLocks/>
          </p:cNvCxnSpPr>
          <p:nvPr/>
        </p:nvCxnSpPr>
        <p:spPr>
          <a:xfrm>
            <a:off x="7675937" y="1672902"/>
            <a:ext cx="3616459"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3954A8CF-04B4-30C9-DD6D-8C0429647B6E}"/>
              </a:ext>
            </a:extLst>
          </p:cNvPr>
          <p:cNvCxnSpPr>
            <a:cxnSpLocks/>
          </p:cNvCxnSpPr>
          <p:nvPr/>
        </p:nvCxnSpPr>
        <p:spPr>
          <a:xfrm>
            <a:off x="7675937" y="2829073"/>
            <a:ext cx="361645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6" name="Footer Placeholder 7">
            <a:extLst>
              <a:ext uri="{FF2B5EF4-FFF2-40B4-BE49-F238E27FC236}">
                <a16:creationId xmlns:a16="http://schemas.microsoft.com/office/drawing/2014/main" id="{0F9C1B05-8EB6-DD49-3A55-3026FF9DC256}"/>
              </a:ext>
            </a:extLst>
          </p:cNvPr>
          <p:cNvSpPr txBox="1">
            <a:spLocks/>
          </p:cNvSpPr>
          <p:nvPr/>
        </p:nvSpPr>
        <p:spPr>
          <a:xfrm>
            <a:off x="685800" y="5785443"/>
            <a:ext cx="8401052" cy="650949"/>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*Frequencies are derived from </a:t>
            </a:r>
            <a:r>
              <a:rPr lang="en-US" sz="800" dirty="0" err="1"/>
              <a:t>pirtobrutinib</a:t>
            </a:r>
            <a:r>
              <a:rPr lang="en-US" sz="800" dirty="0"/>
              <a:t> exposure in patients with B-cell malignancies.</a:t>
            </a:r>
            <a:r>
              <a:rPr lang="en-US" sz="800" baseline="30000" dirty="0"/>
              <a:t>1</a:t>
            </a:r>
          </a:p>
          <a:p>
            <a:r>
              <a:rPr lang="en-US" sz="800" dirty="0"/>
              <a:t>†Includes multiple adverse reaction terms.</a:t>
            </a:r>
            <a:r>
              <a:rPr lang="en-US" sz="800" baseline="30000" dirty="0"/>
              <a:t>1</a:t>
            </a:r>
            <a:r>
              <a:rPr lang="en-US" sz="800" dirty="0"/>
              <a:t> </a:t>
            </a:r>
          </a:p>
          <a:p>
            <a:r>
              <a:rPr lang="en-US" sz="800" dirty="0"/>
              <a:t>‡Severity grade assignment based on National Cancer Institute Common Terminology Criteria for Adverse Events (NCI CTCAE) version 5.0.</a:t>
            </a:r>
          </a:p>
          <a:p>
            <a:r>
              <a:rPr lang="en-US" sz="800" dirty="0"/>
              <a:t>AR=adverse reaction</a:t>
            </a:r>
            <a:r>
              <a:rPr lang="en-US" sz="800" dirty="0">
                <a:ea typeface="+mn-lt"/>
                <a:cs typeface="+mn-lt"/>
              </a:rPr>
              <a:t>; QD=once daily</a:t>
            </a:r>
            <a:r>
              <a:rPr lang="en-US" sz="800" dirty="0"/>
              <a:t>.</a:t>
            </a:r>
            <a:endParaRPr lang="en-US" sz="800" dirty="0">
              <a:cs typeface="Arial"/>
            </a:endParaRPr>
          </a:p>
          <a:p>
            <a:pPr>
              <a:lnSpc>
                <a:spcPct val="90000"/>
              </a:lnSpc>
            </a:pPr>
            <a:r>
              <a:rPr lang="en-US" sz="800" b="1" dirty="0">
                <a:solidFill>
                  <a:srgbClr val="373E4F"/>
                </a:solidFill>
              </a:rPr>
              <a:t>1. </a:t>
            </a:r>
            <a:r>
              <a:rPr lang="en-US" sz="800" dirty="0"/>
              <a:t>Jaypirca (</a:t>
            </a:r>
            <a:r>
              <a:rPr lang="en-US" sz="800" dirty="0" err="1"/>
              <a:t>pirtobrutinib</a:t>
            </a:r>
            <a:r>
              <a:rPr lang="en-US" sz="800" dirty="0"/>
              <a:t>). Summary of Product Characteristics. Eli Lilly Nederland B.V.</a:t>
            </a:r>
            <a:r>
              <a:rPr lang="en-US" sz="800" dirty="0">
                <a:solidFill>
                  <a:srgbClr val="373E4F"/>
                </a:solidFill>
              </a:rPr>
              <a:t> </a:t>
            </a:r>
            <a:endParaRPr lang="en-US" sz="800" dirty="0">
              <a:cs typeface="Arial"/>
            </a:endParaRPr>
          </a:p>
        </p:txBody>
      </p:sp>
      <p:sp>
        <p:nvSpPr>
          <p:cNvPr id="4" name="Footer Placeholder 2">
            <a:extLst>
              <a:ext uri="{FF2B5EF4-FFF2-40B4-BE49-F238E27FC236}">
                <a16:creationId xmlns:a16="http://schemas.microsoft.com/office/drawing/2014/main" id="{247DFB7A-70A3-00F4-5C08-A3787D12CF5F}"/>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88552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2ECB-EACA-E242-A679-EC8C2A958E77}"/>
              </a:ext>
            </a:extLst>
          </p:cNvPr>
          <p:cNvSpPr>
            <a:spLocks noGrp="1"/>
          </p:cNvSpPr>
          <p:nvPr>
            <p:ph type="title"/>
          </p:nvPr>
        </p:nvSpPr>
        <p:spPr>
          <a:xfrm>
            <a:off x="685800" y="575323"/>
            <a:ext cx="10820399" cy="535531"/>
          </a:xfrm>
        </p:spPr>
        <p:txBody>
          <a:bodyPr wrap="square">
            <a:spAutoFit/>
          </a:bodyPr>
          <a:lstStyle/>
          <a:p>
            <a:r>
              <a:rPr lang="en-US" b="1" dirty="0">
                <a:solidFill>
                  <a:schemeClr val="accent1"/>
                </a:solidFill>
              </a:rPr>
              <a:t>Discontinuations and dose reductions </a:t>
            </a:r>
            <a:r>
              <a:rPr lang="en-US" b="1" dirty="0"/>
              <a:t>due to adverse reactions</a:t>
            </a:r>
            <a:r>
              <a:rPr lang="en-US" b="1" baseline="30000" dirty="0"/>
              <a:t>1</a:t>
            </a:r>
            <a:r>
              <a:rPr lang="en-US" b="1" dirty="0"/>
              <a:t>*</a:t>
            </a:r>
            <a:endParaRPr lang="en-US" b="1" cap="none" dirty="0"/>
          </a:p>
        </p:txBody>
      </p:sp>
      <p:grpSp>
        <p:nvGrpSpPr>
          <p:cNvPr id="10" name="Group 9">
            <a:extLst>
              <a:ext uri="{FF2B5EF4-FFF2-40B4-BE49-F238E27FC236}">
                <a16:creationId xmlns:a16="http://schemas.microsoft.com/office/drawing/2014/main" id="{05CDD1E3-6D7D-8F9E-5635-C8D1BE039007}"/>
              </a:ext>
            </a:extLst>
          </p:cNvPr>
          <p:cNvGrpSpPr/>
          <p:nvPr/>
        </p:nvGrpSpPr>
        <p:grpSpPr>
          <a:xfrm>
            <a:off x="6096000" y="2611629"/>
            <a:ext cx="4909523" cy="1897271"/>
            <a:chOff x="6245521" y="3549500"/>
            <a:chExt cx="4909523" cy="1897271"/>
          </a:xfrm>
        </p:grpSpPr>
        <p:sp>
          <p:nvSpPr>
            <p:cNvPr id="12" name="TextBox 11">
              <a:extLst>
                <a:ext uri="{FF2B5EF4-FFF2-40B4-BE49-F238E27FC236}">
                  <a16:creationId xmlns:a16="http://schemas.microsoft.com/office/drawing/2014/main" id="{3B3E6071-ABFA-41D3-AEE4-8B87A4A9EC47}"/>
                </a:ext>
              </a:extLst>
            </p:cNvPr>
            <p:cNvSpPr txBox="1"/>
            <p:nvPr/>
          </p:nvSpPr>
          <p:spPr>
            <a:xfrm>
              <a:off x="7325780" y="3791134"/>
              <a:ext cx="3816565" cy="615553"/>
            </a:xfrm>
            <a:prstGeom prst="rect">
              <a:avLst/>
            </a:prstGeom>
            <a:noFill/>
          </p:spPr>
          <p:txBody>
            <a:bodyPr wrap="square" lIns="91440" tIns="45720" rIns="91440" bIns="45720" rtlCol="0" anchor="ctr">
              <a:spAutoFit/>
            </a:bodyPr>
            <a:lstStyle/>
            <a:p>
              <a:r>
                <a:rPr lang="en-US" b="1" dirty="0"/>
                <a:t>of patients</a:t>
              </a:r>
              <a:r>
                <a:rPr lang="en-US" dirty="0"/>
                <a:t>​ </a:t>
              </a:r>
              <a:r>
                <a:rPr lang="en-US" sz="1600" dirty="0"/>
                <a:t>required a dose reduction due to an adverse reaction </a:t>
              </a:r>
              <a:endParaRPr lang="en-US" sz="1600" baseline="30000" dirty="0">
                <a:cs typeface="Arial"/>
              </a:endParaRPr>
            </a:p>
          </p:txBody>
        </p:sp>
        <p:sp>
          <p:nvSpPr>
            <p:cNvPr id="14" name="TextBox 13">
              <a:extLst>
                <a:ext uri="{FF2B5EF4-FFF2-40B4-BE49-F238E27FC236}">
                  <a16:creationId xmlns:a16="http://schemas.microsoft.com/office/drawing/2014/main" id="{7B7F47CA-B86C-492B-89F6-C4C2008007BC}"/>
                </a:ext>
              </a:extLst>
            </p:cNvPr>
            <p:cNvSpPr txBox="1"/>
            <p:nvPr/>
          </p:nvSpPr>
          <p:spPr>
            <a:xfrm>
              <a:off x="6439136" y="3600112"/>
              <a:ext cx="1138267" cy="1846659"/>
            </a:xfrm>
            <a:prstGeom prst="rect">
              <a:avLst/>
            </a:prstGeom>
            <a:noFill/>
          </p:spPr>
          <p:txBody>
            <a:bodyPr wrap="square" lIns="91440" tIns="45720" rIns="91440" bIns="45720" anchor="t">
              <a:spAutoFit/>
            </a:bodyPr>
            <a:lstStyle/>
            <a:p>
              <a:r>
                <a:rPr lang="en-US" sz="6000" b="1"/>
                <a:t>3</a:t>
              </a:r>
              <a:r>
                <a:rPr lang="en-US" sz="5400" baseline="30000"/>
                <a:t>%</a:t>
              </a:r>
              <a:r>
                <a:rPr lang="en-US" sz="5400" b="1"/>
                <a:t>​ </a:t>
              </a:r>
              <a:endParaRPr lang="en-US" sz="5400"/>
            </a:p>
          </p:txBody>
        </p:sp>
        <p:grpSp>
          <p:nvGrpSpPr>
            <p:cNvPr id="24" name="Group 23">
              <a:extLst>
                <a:ext uri="{FF2B5EF4-FFF2-40B4-BE49-F238E27FC236}">
                  <a16:creationId xmlns:a16="http://schemas.microsoft.com/office/drawing/2014/main" id="{D1F9856C-F07A-2222-E45C-D4391F432B0F}"/>
                </a:ext>
              </a:extLst>
            </p:cNvPr>
            <p:cNvGrpSpPr>
              <a:grpSpLocks/>
            </p:cNvGrpSpPr>
            <p:nvPr/>
          </p:nvGrpSpPr>
          <p:grpSpPr>
            <a:xfrm>
              <a:off x="6245521" y="3549500"/>
              <a:ext cx="4909523" cy="1113575"/>
              <a:chOff x="5029338" y="2684127"/>
              <a:chExt cx="5768134" cy="1603193"/>
            </a:xfrm>
          </p:grpSpPr>
          <p:cxnSp>
            <p:nvCxnSpPr>
              <p:cNvPr id="25" name="Straight Connector 24">
                <a:extLst>
                  <a:ext uri="{FF2B5EF4-FFF2-40B4-BE49-F238E27FC236}">
                    <a16:creationId xmlns:a16="http://schemas.microsoft.com/office/drawing/2014/main" id="{F7A64E7C-BEF5-A6A7-74EC-3E3643459982}"/>
                  </a:ext>
                </a:extLst>
              </p:cNvPr>
              <p:cNvCxnSpPr>
                <a:cxnSpLocks/>
              </p:cNvCxnSpPr>
              <p:nvPr/>
            </p:nvCxnSpPr>
            <p:spPr>
              <a:xfrm>
                <a:off x="5029338" y="2684127"/>
                <a:ext cx="576813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4330198E-5BD5-3F4D-E5F1-B14837CFEDCC}"/>
                  </a:ext>
                </a:extLst>
              </p:cNvPr>
              <p:cNvCxnSpPr>
                <a:cxnSpLocks/>
              </p:cNvCxnSpPr>
              <p:nvPr/>
            </p:nvCxnSpPr>
            <p:spPr>
              <a:xfrm>
                <a:off x="5029338" y="4287320"/>
                <a:ext cx="5768134" cy="0"/>
              </a:xfrm>
              <a:prstGeom prst="line">
                <a:avLst/>
              </a:prstGeom>
              <a:ln/>
            </p:spPr>
            <p:style>
              <a:lnRef idx="3">
                <a:schemeClr val="accent1"/>
              </a:lnRef>
              <a:fillRef idx="0">
                <a:schemeClr val="accent1"/>
              </a:fillRef>
              <a:effectRef idx="2">
                <a:schemeClr val="accent1"/>
              </a:effectRef>
              <a:fontRef idx="minor">
                <a:schemeClr val="tx1"/>
              </a:fontRef>
            </p:style>
          </p:cxnSp>
        </p:grpSp>
      </p:grpSp>
      <p:grpSp>
        <p:nvGrpSpPr>
          <p:cNvPr id="11" name="Group 10">
            <a:extLst>
              <a:ext uri="{FF2B5EF4-FFF2-40B4-BE49-F238E27FC236}">
                <a16:creationId xmlns:a16="http://schemas.microsoft.com/office/drawing/2014/main" id="{062F09B3-2636-5B08-0B4C-788B2793A997}"/>
              </a:ext>
            </a:extLst>
          </p:cNvPr>
          <p:cNvGrpSpPr/>
          <p:nvPr/>
        </p:nvGrpSpPr>
        <p:grpSpPr>
          <a:xfrm>
            <a:off x="2011511" y="1578611"/>
            <a:ext cx="3179612" cy="3179612"/>
            <a:chOff x="1438274" y="1619250"/>
            <a:chExt cx="3752849" cy="3752849"/>
          </a:xfrm>
        </p:grpSpPr>
        <p:sp>
          <p:nvSpPr>
            <p:cNvPr id="20" name="Oval 19">
              <a:extLst>
                <a:ext uri="{FF2B5EF4-FFF2-40B4-BE49-F238E27FC236}">
                  <a16:creationId xmlns:a16="http://schemas.microsoft.com/office/drawing/2014/main" id="{6B8CC503-554E-7E61-22B2-1A8939276B52}"/>
                </a:ext>
              </a:extLst>
            </p:cNvPr>
            <p:cNvSpPr/>
            <p:nvPr/>
          </p:nvSpPr>
          <p:spPr>
            <a:xfrm>
              <a:off x="1438274" y="1619250"/>
              <a:ext cx="3752849" cy="3752849"/>
            </a:xfrm>
            <a:prstGeom prst="ellipse">
              <a:avLst/>
            </a:prstGeom>
            <a:noFill/>
            <a:ln w="203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6">
              <a:extLst>
                <a:ext uri="{FF2B5EF4-FFF2-40B4-BE49-F238E27FC236}">
                  <a16:creationId xmlns:a16="http://schemas.microsoft.com/office/drawing/2014/main" id="{A5A638A2-7056-2E9F-2C54-0FDDBD25B1E4}"/>
                </a:ext>
              </a:extLst>
            </p:cNvPr>
            <p:cNvSpPr txBox="1">
              <a:spLocks/>
            </p:cNvSpPr>
            <p:nvPr/>
          </p:nvSpPr>
          <p:spPr>
            <a:xfrm>
              <a:off x="1935351" y="2116728"/>
              <a:ext cx="3071644" cy="1685077"/>
            </a:xfrm>
            <a:prstGeom prst="rect">
              <a:avLst/>
            </a:prstGeom>
          </p:spPr>
          <p:txBody>
            <a:bodyPr vert="horz" wrap="square" lIns="0" tIns="45720" rIns="0" bIns="45720" rtlCol="0" anchor="ctr">
              <a:no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8800" b="1"/>
                <a:t>1.2</a:t>
              </a:r>
              <a:r>
                <a:rPr lang="en-US" sz="6600" baseline="44000"/>
                <a:t>%</a:t>
              </a:r>
              <a:endParaRPr lang="en-US" sz="6600" baseline="30000">
                <a:cs typeface="Arial"/>
              </a:endParaRPr>
            </a:p>
          </p:txBody>
        </p:sp>
        <p:sp>
          <p:nvSpPr>
            <p:cNvPr id="16" name="Content Placeholder 6">
              <a:extLst>
                <a:ext uri="{FF2B5EF4-FFF2-40B4-BE49-F238E27FC236}">
                  <a16:creationId xmlns:a16="http://schemas.microsoft.com/office/drawing/2014/main" id="{1670555F-6541-E9F8-7CC9-7922EC341BE2}"/>
                </a:ext>
              </a:extLst>
            </p:cNvPr>
            <p:cNvSpPr txBox="1">
              <a:spLocks/>
            </p:cNvSpPr>
            <p:nvPr/>
          </p:nvSpPr>
          <p:spPr>
            <a:xfrm>
              <a:off x="1935351" y="3492049"/>
              <a:ext cx="2884781" cy="1517122"/>
            </a:xfrm>
            <a:prstGeom prst="rect">
              <a:avLst/>
            </a:prstGeom>
          </p:spPr>
          <p:txBody>
            <a:bodyPr vert="horz" wrap="square" lIns="0" tIns="45720" rIns="0" bIns="45720" rtlCol="0" anchor="t">
              <a:no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800" b="1" dirty="0"/>
                <a:t>of patients</a:t>
              </a:r>
            </a:p>
            <a:p>
              <a:pPr algn="ctr">
                <a:lnSpc>
                  <a:spcPct val="90000"/>
                </a:lnSpc>
                <a:spcAft>
                  <a:spcPts val="0"/>
                </a:spcAft>
                <a:buClr>
                  <a:srgbClr val="EE006D"/>
                </a:buClr>
              </a:pPr>
              <a:r>
                <a:rPr lang="en-US" dirty="0"/>
                <a:t>discontinued </a:t>
              </a:r>
              <a:br>
                <a:rPr lang="en-US" dirty="0"/>
              </a:br>
              <a:r>
                <a:rPr lang="en-US" dirty="0"/>
                <a:t>treatment due to adverse reactions</a:t>
              </a:r>
              <a:endParaRPr lang="en-US" sz="1400" dirty="0"/>
            </a:p>
            <a:p>
              <a:pPr algn="ctr">
                <a:lnSpc>
                  <a:spcPct val="90000"/>
                </a:lnSpc>
                <a:spcAft>
                  <a:spcPts val="0"/>
                </a:spcAft>
              </a:pPr>
              <a:endParaRPr lang="en-US" sz="1400" dirty="0">
                <a:solidFill>
                  <a:schemeClr val="dk1"/>
                </a:solidFill>
                <a:cs typeface="Arial"/>
              </a:endParaRPr>
            </a:p>
          </p:txBody>
        </p:sp>
      </p:grpSp>
      <p:sp>
        <p:nvSpPr>
          <p:cNvPr id="19" name="TextBox 18">
            <a:extLst>
              <a:ext uri="{FF2B5EF4-FFF2-40B4-BE49-F238E27FC236}">
                <a16:creationId xmlns:a16="http://schemas.microsoft.com/office/drawing/2014/main" id="{842DF4F7-E66C-E95A-3A25-7555FED4F8F6}"/>
              </a:ext>
            </a:extLst>
          </p:cNvPr>
          <p:cNvSpPr txBox="1"/>
          <p:nvPr/>
        </p:nvSpPr>
        <p:spPr>
          <a:xfrm>
            <a:off x="685800" y="226336"/>
            <a:ext cx="6097508" cy="307777"/>
          </a:xfrm>
          <a:prstGeom prst="rect">
            <a:avLst/>
          </a:prstGeom>
          <a:noFill/>
        </p:spPr>
        <p:txBody>
          <a:bodyPr wrap="square" lIns="0">
            <a:spAutoFit/>
          </a:bodyPr>
          <a:lstStyle/>
          <a:p>
            <a:r>
              <a:rPr lang="en-US" sz="1400" cap="all" dirty="0">
                <a:latin typeface="+mj-lt"/>
                <a:ea typeface="+mj-ea"/>
                <a:cs typeface="+mj-cs"/>
              </a:rPr>
              <a:t>BRUIN MCL SAFETY POPULATION (n=164) </a:t>
            </a:r>
          </a:p>
        </p:txBody>
      </p:sp>
      <p:sp>
        <p:nvSpPr>
          <p:cNvPr id="8" name="Arc 7">
            <a:extLst>
              <a:ext uri="{FF2B5EF4-FFF2-40B4-BE49-F238E27FC236}">
                <a16:creationId xmlns:a16="http://schemas.microsoft.com/office/drawing/2014/main" id="{0D3F8476-1F25-EDFC-A314-C1B1E1EAFE4E}"/>
              </a:ext>
            </a:extLst>
          </p:cNvPr>
          <p:cNvSpPr>
            <a:spLocks/>
          </p:cNvSpPr>
          <p:nvPr/>
        </p:nvSpPr>
        <p:spPr>
          <a:xfrm>
            <a:off x="2011680" y="1578782"/>
            <a:ext cx="3179407" cy="3179275"/>
          </a:xfrm>
          <a:prstGeom prst="arc">
            <a:avLst>
              <a:gd name="adj1" fmla="val 16260212"/>
              <a:gd name="adj2" fmla="val 16293432"/>
            </a:avLst>
          </a:prstGeom>
          <a:noFill/>
          <a:ln w="203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8">
            <a:extLst>
              <a:ext uri="{FF2B5EF4-FFF2-40B4-BE49-F238E27FC236}">
                <a16:creationId xmlns:a16="http://schemas.microsoft.com/office/drawing/2014/main" id="{DEDAD1A9-7726-A842-79C5-67623CB65CAC}"/>
              </a:ext>
            </a:extLst>
          </p:cNvPr>
          <p:cNvSpPr txBox="1">
            <a:spLocks/>
          </p:cNvSpPr>
          <p:nvPr/>
        </p:nvSpPr>
        <p:spPr>
          <a:xfrm>
            <a:off x="685800" y="5513694"/>
            <a:ext cx="8798229" cy="888693"/>
          </a:xfrm>
          <a:prstGeom prst="rect">
            <a:avLst/>
          </a:prstGeom>
        </p:spPr>
        <p:txBody>
          <a:bodyPr vert="horz" lIns="91440" tIns="45720" rIns="91440" bIns="45720" rtlCol="0" anchor="b" anchorCtr="0"/>
          <a:lstStyle>
            <a:defPPr>
              <a:defRPr lang="en-US"/>
            </a:defPPr>
            <a:lvl1pPr marL="0" algn="l" defTabSz="914400" rtl="0" eaLnBrk="1" latinLnBrk="0" hangingPunct="1">
              <a:lnSpc>
                <a:spcPct val="85000"/>
              </a:lnSpc>
              <a:spcBef>
                <a:spcPts val="400"/>
              </a:spcBef>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b="1" dirty="0">
                <a:solidFill>
                  <a:srgbClr val="373E4F"/>
                </a:solidFill>
              </a:rPr>
              <a:t>1. </a:t>
            </a:r>
            <a:r>
              <a:rPr lang="en-US" dirty="0">
                <a:solidFill>
                  <a:schemeClr val="tx1"/>
                </a:solidFill>
              </a:rPr>
              <a:t>Jaypirca (</a:t>
            </a:r>
            <a:r>
              <a:rPr lang="en-US" dirty="0" err="1">
                <a:solidFill>
                  <a:schemeClr val="tx1"/>
                </a:solidFill>
              </a:rPr>
              <a:t>pirtobrutinib</a:t>
            </a:r>
            <a:r>
              <a:rPr lang="en-US" dirty="0">
                <a:solidFill>
                  <a:schemeClr val="tx1"/>
                </a:solidFill>
              </a:rPr>
              <a:t>). Summary of Product Characteristics. Eli Lilly Nederland B.V.</a:t>
            </a:r>
            <a:endParaRPr lang="en-US" dirty="0">
              <a:solidFill>
                <a:schemeClr val="tx1"/>
              </a:solidFill>
              <a:cs typeface="Arial"/>
            </a:endParaRPr>
          </a:p>
        </p:txBody>
      </p:sp>
      <p:sp>
        <p:nvSpPr>
          <p:cNvPr id="3" name="Footer Placeholder 2">
            <a:extLst>
              <a:ext uri="{FF2B5EF4-FFF2-40B4-BE49-F238E27FC236}">
                <a16:creationId xmlns:a16="http://schemas.microsoft.com/office/drawing/2014/main" id="{FA000592-BB44-F3A2-4E59-F94EBDBDCAF8}"/>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387882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EA2E370-1E72-F97A-3E2F-AA77CFA57800}"/>
              </a:ext>
            </a:extLst>
          </p:cNvPr>
          <p:cNvSpPr>
            <a:spLocks noGrp="1"/>
          </p:cNvSpPr>
          <p:nvPr>
            <p:ph idx="1"/>
          </p:nvPr>
        </p:nvSpPr>
        <p:spPr>
          <a:xfrm>
            <a:off x="683581" y="230819"/>
            <a:ext cx="11248007" cy="6036816"/>
          </a:xfrm>
        </p:spPr>
        <p:txBody>
          <a:bodyPr vert="horz" lIns="0" tIns="45720" rIns="0" bIns="45720" rtlCol="0" anchor="t">
            <a:noAutofit/>
          </a:bodyPr>
          <a:lstStyle/>
          <a:p>
            <a:pPr marL="0" indent="0" algn="just">
              <a:buNone/>
            </a:pP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Verkorte productinformatie JAYPIRCA®</a:t>
            </a:r>
            <a:endParaRPr lang="nl-NL"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Naam en farmaceutische vorm:</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Jaypirca 50 mg en 100 mg filmomhulde tabletten.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Samenstelling:</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Elke filmomhulde tablet bevat 50 mg pirtobrutinib of 100 mg pirtobrutinib, respectievelijk.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Farmacotherapeutische groep:</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Antineoplastische middelen, proteïnekinaseremmers.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ATC-code:</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nog niet toegewezen.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Indicaties:</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Jaypirca als monotherapie is geïndiceerd voor de behandeling van volwassen patiënten met recidiverend of refractair mantelcellymfoom (MCL) die eerder zijn behandeld met een Bruton's tyrosinekinase (BTK)-remmer.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Dosering:</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200 mg pirtobrutinib eenmaal daags.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Wijze van toediening:</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Oraal gebruik. De tablet moet in zijn geheel worden doorgeslikt met een glas water om consistente werking te garanderen (patiënten dienen de tabletten niet te kauwen, fijn te malen of te breken voor het doorslikken) en kan met of zonder voedsel worden ingenomen. Patiënten moeten de dosis elke dag op ongeveer hetzelfde tijdstip innemen.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Waarschuwingen: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Infecties</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Antimicrobiële profylaxe moet worden overwogen bij patiënten met een verhoogd risico op opportunistische infecties. Op basis van de graad van de infectie en als deze optreedt met neutropenie, kan dosisonderbreking nodig zijn.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Hemorragie</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Patiënten moeten worden gecontroleerd op klachten en symptomen van bloedingen. Patiënten die anticoagulantia of plaatjesaggregatieremmers krijgen, kunnen een verhoogd risico hebben op hemorragie. De risico’s en voordelen van het gebruik van anticoagulantia of plaatjesaggregatieremmers bij gelijktijdige toediening met Jaypirca moeten overwogen worden en overweeg extra controle op tekenen van bloedingen. Dosisonderbreking kan noodzakelijk zijn voor bloedingen van graad 3 of 4. De voordelen en risico’s van het onderbreken van Jaypirca gedurende 3 tot 5 dagen vóór en na een operatie moeten overwogen worden, afhankelijk van het type operatie en het risico op bloedingen.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Cytopenieën</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Het volledig bloedbeeld dient gecontroleerd te worden bij patiënten tijdens de behandeling indien medisch geïndiceerd. Op basis van de graad van cytopenie kan dosisonderbreking noodzakelijk zijn.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Atriumfibrilleren / -flutter</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Er dient op klachten en symptomen van atriumfibrilleren en atriumflutter gecontroleerd te worden; maak een elektrocardiogram indien medisch geïndiceerd. Op basis van de graad van atriumfibrilleren/atriumflutter kan dosisonderbreking noodzakelijk zijn.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Tweede primaire maligniteiten</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Patiënten moeten worden gecontroleerd op het optreden van huidkanker en moeten worden geadviseerd zich te beschermen tegen blootstelling aan de zon.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Tumorlysissyndroom</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Patiënten met een hoog risico op TLS zijn diegenen voorafgaand aan de behandeling een hoge tumorbelasting hebben. Patiënten moeten worden beoordeeld op mogelijk risico op TLS en nauwlettend worden gevolgd, indien klinisch geïndiceerd.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Anticonceptie bij vrouwen die zwanger kunnen worden en mannen</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Vrouwen die zwanger kunnen worden, moeten een effectieve anticonceptiemethode gebruiken tijdens de behandeling en gedurende 5 weken na de laatste dosis Jaypirca. Mannen wordt geadviseerd een effectieve anticonceptiemethode te gebruiken en geen kind te verwekken tijdens de behandeling en gedurende 3 maanden na de laatste dosis Jaypirca.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Lactose</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Patiënten met zeldzame erfelijke aandoeningen als galactose-intolerantie, algehele lactasedeficiëntie of glucose-galactosemalabsorptie, dienen dit geneesmiddel niet te gebruiken.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Bijwerkingen:</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Zeer vaak (≥ 1/10):</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neutropenie, trombocytopenie, anemie, hemorragie, blauwe plekken, kneuzing, diarree, buikpijn, nausea, rash, artralgie, vermoeidheid. </a:t>
            </a:r>
            <a:r>
              <a:rPr lang="nl-NL" sz="1400" i="1" dirty="0">
                <a:effectLst/>
                <a:latin typeface="Times New Roman" panose="02020603050405020304" pitchFamily="18" charset="0"/>
                <a:ea typeface="Calibri" panose="020F0502020204030204" pitchFamily="34" charset="0"/>
                <a:cs typeface="Times New Roman" panose="02020603050405020304" pitchFamily="18" charset="0"/>
              </a:rPr>
              <a:t>Vaak (≥ 1/100 tot &lt; 1/10):</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pneumonie, urineweginfectie, bovenste-luchtweginfectie, lymfocytose, hoofdpijn, atriumfibrilleren / atriumflutter, hematurie, epistaxis, hematoom, petechiën.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Bewaring:</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Er zijn geen speciale bewaarcondities.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Aflevering:</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U.R.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Prijzen en vergoeding:</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Zie Z-index.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Meer informatie:</a:t>
            </a: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Zie de geregistreerde SmPC-tekst. Raadpleeg vóór gebruik de bijsluitertekst. Informatie is op aanvraag verkrijgbaar bij Eli Lilly Nederland, Papendorpseweg 83, 3528 BJ Utrecht, telefoon 030-6025800. </a:t>
            </a:r>
            <a:r>
              <a:rPr lang="en-US" sz="1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Datum:</a:t>
            </a: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november</a:t>
            </a:r>
            <a:r>
              <a:rPr lang="en-US"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2023.</a:t>
            </a:r>
            <a:endParaRPr lang="nl-NL"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tabLst>
                <a:tab pos="228600" algn="l"/>
              </a:tabLst>
            </a:pP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Dit geneesmiddel is onderworpen aan aanvullende monitoring. Daardoor kan snel nieuwe veiligheidsinformatie worden vastgesteld. Beroepsbeoefenaren in de gezondheidszorg wordt verzocht alle vermoedelijke bijwerkingen te melden.</a:t>
            </a:r>
          </a:p>
          <a:p>
            <a:pPr marL="0" indent="0">
              <a:spcBef>
                <a:spcPts val="0"/>
              </a:spcBef>
              <a:spcAft>
                <a:spcPts val="300"/>
              </a:spcAft>
              <a:buNone/>
            </a:pPr>
            <a:endParaRPr lang="en-US" sz="14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A38FE12-48F1-B1E9-345F-C483408B294F}"/>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4041506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88C-E2C7-F543-A54E-2D39C67342FE}"/>
              </a:ext>
            </a:extLst>
          </p:cNvPr>
          <p:cNvSpPr>
            <a:spLocks noGrp="1"/>
          </p:cNvSpPr>
          <p:nvPr>
            <p:ph type="title"/>
          </p:nvPr>
        </p:nvSpPr>
        <p:spPr>
          <a:xfrm>
            <a:off x="685800" y="446056"/>
            <a:ext cx="10839451" cy="443198"/>
          </a:xfrm>
        </p:spPr>
        <p:txBody>
          <a:bodyPr lIns="0">
            <a:normAutofit fontScale="90000"/>
          </a:bodyPr>
          <a:lstStyle/>
          <a:p>
            <a:r>
              <a:rPr lang="en-US"/>
              <a:t>Oral treatment, one time a day</a:t>
            </a:r>
            <a:r>
              <a:rPr lang="en-US" baseline="30000"/>
              <a:t>1</a:t>
            </a:r>
          </a:p>
        </p:txBody>
      </p:sp>
      <p:grpSp>
        <p:nvGrpSpPr>
          <p:cNvPr id="71" name="Group 70">
            <a:extLst>
              <a:ext uri="{FF2B5EF4-FFF2-40B4-BE49-F238E27FC236}">
                <a16:creationId xmlns:a16="http://schemas.microsoft.com/office/drawing/2014/main" id="{EDB9E478-1E53-A494-7D15-5BC643A5D2DF}"/>
              </a:ext>
            </a:extLst>
          </p:cNvPr>
          <p:cNvGrpSpPr/>
          <p:nvPr/>
        </p:nvGrpSpPr>
        <p:grpSpPr>
          <a:xfrm>
            <a:off x="1246340" y="1159797"/>
            <a:ext cx="5634293" cy="1080267"/>
            <a:chOff x="5029338" y="2684127"/>
            <a:chExt cx="5768134" cy="1603193"/>
          </a:xfrm>
        </p:grpSpPr>
        <p:cxnSp>
          <p:nvCxnSpPr>
            <p:cNvPr id="72" name="Straight Connector 71">
              <a:extLst>
                <a:ext uri="{FF2B5EF4-FFF2-40B4-BE49-F238E27FC236}">
                  <a16:creationId xmlns:a16="http://schemas.microsoft.com/office/drawing/2014/main" id="{42B41FCB-088D-16E1-3FF2-79BCBA48F24D}"/>
                </a:ext>
              </a:extLst>
            </p:cNvPr>
            <p:cNvCxnSpPr>
              <a:cxnSpLocks/>
            </p:cNvCxnSpPr>
            <p:nvPr/>
          </p:nvCxnSpPr>
          <p:spPr>
            <a:xfrm>
              <a:off x="5029338" y="2684127"/>
              <a:ext cx="5768134" cy="0"/>
            </a:xfrm>
            <a:prstGeom prst="line">
              <a:avLst/>
            </a:prstGeom>
            <a:ln w="508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C35C3A9-6639-F5E6-76DF-DBD39DC5BBCA}"/>
                </a:ext>
              </a:extLst>
            </p:cNvPr>
            <p:cNvCxnSpPr>
              <a:cxnSpLocks/>
            </p:cNvCxnSpPr>
            <p:nvPr/>
          </p:nvCxnSpPr>
          <p:spPr>
            <a:xfrm>
              <a:off x="5704651" y="4287320"/>
              <a:ext cx="5092821" cy="0"/>
            </a:xfrm>
            <a:prstGeom prst="line">
              <a:avLst/>
            </a:prstGeom>
            <a:ln w="508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7B871BF7-5235-6C00-FB72-321D78335E22}"/>
              </a:ext>
            </a:extLst>
          </p:cNvPr>
          <p:cNvGrpSpPr/>
          <p:nvPr/>
        </p:nvGrpSpPr>
        <p:grpSpPr>
          <a:xfrm>
            <a:off x="685659" y="1089507"/>
            <a:ext cx="1527409" cy="1277306"/>
            <a:chOff x="685659" y="1474948"/>
            <a:chExt cx="1595535" cy="1334277"/>
          </a:xfrm>
        </p:grpSpPr>
        <p:grpSp>
          <p:nvGrpSpPr>
            <p:cNvPr id="75" name="Group 74">
              <a:extLst>
                <a:ext uri="{FF2B5EF4-FFF2-40B4-BE49-F238E27FC236}">
                  <a16:creationId xmlns:a16="http://schemas.microsoft.com/office/drawing/2014/main" id="{BE0F3310-CC5C-5FA4-E115-2E8117BB690E}"/>
                </a:ext>
              </a:extLst>
            </p:cNvPr>
            <p:cNvGrpSpPr/>
            <p:nvPr/>
          </p:nvGrpSpPr>
          <p:grpSpPr>
            <a:xfrm>
              <a:off x="685659" y="1474948"/>
              <a:ext cx="914400" cy="914400"/>
              <a:chOff x="2716040" y="1222218"/>
              <a:chExt cx="914400" cy="914400"/>
            </a:xfrm>
          </p:grpSpPr>
          <p:sp>
            <p:nvSpPr>
              <p:cNvPr id="79" name="Oval 78">
                <a:extLst>
                  <a:ext uri="{FF2B5EF4-FFF2-40B4-BE49-F238E27FC236}">
                    <a16:creationId xmlns:a16="http://schemas.microsoft.com/office/drawing/2014/main" id="{AC75B1FE-53B3-7941-CEE1-1B50C0833A5A}"/>
                  </a:ext>
                </a:extLst>
              </p:cNvPr>
              <p:cNvSpPr/>
              <p:nvPr/>
            </p:nvSpPr>
            <p:spPr>
              <a:xfrm>
                <a:off x="2716040" y="1222218"/>
                <a:ext cx="914400" cy="914400"/>
              </a:xfrm>
              <a:prstGeom prst="ellipse">
                <a:avLst/>
              </a:prstGeom>
              <a:solidFill>
                <a:schemeClr val="tx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100</a:t>
                </a:r>
              </a:p>
              <a:p>
                <a:pPr algn="ctr"/>
                <a:r>
                  <a:rPr lang="en-US" b="1"/>
                  <a:t>mg</a:t>
                </a:r>
              </a:p>
            </p:txBody>
          </p:sp>
          <p:cxnSp>
            <p:nvCxnSpPr>
              <p:cNvPr id="80" name="Straight Connector 79">
                <a:extLst>
                  <a:ext uri="{FF2B5EF4-FFF2-40B4-BE49-F238E27FC236}">
                    <a16:creationId xmlns:a16="http://schemas.microsoft.com/office/drawing/2014/main" id="{0226CAF5-169D-C8FF-5AA4-0C55E5252A5C}"/>
                  </a:ext>
                </a:extLst>
              </p:cNvPr>
              <p:cNvCxnSpPr>
                <a:cxnSpLocks/>
              </p:cNvCxnSpPr>
              <p:nvPr/>
            </p:nvCxnSpPr>
            <p:spPr>
              <a:xfrm>
                <a:off x="2888056" y="1698080"/>
                <a:ext cx="57036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3FB343E1-1388-AB9A-0C10-4F6B0AD0B42C}"/>
                </a:ext>
              </a:extLst>
            </p:cNvPr>
            <p:cNvGrpSpPr/>
            <p:nvPr/>
          </p:nvGrpSpPr>
          <p:grpSpPr>
            <a:xfrm>
              <a:off x="1366794" y="1894825"/>
              <a:ext cx="914400" cy="914400"/>
              <a:chOff x="2716040" y="1222218"/>
              <a:chExt cx="914400" cy="914400"/>
            </a:xfrm>
          </p:grpSpPr>
          <p:sp>
            <p:nvSpPr>
              <p:cNvPr id="77" name="Oval 76">
                <a:extLst>
                  <a:ext uri="{FF2B5EF4-FFF2-40B4-BE49-F238E27FC236}">
                    <a16:creationId xmlns:a16="http://schemas.microsoft.com/office/drawing/2014/main" id="{7C89CA60-E778-7CDB-B333-97D926015FD2}"/>
                  </a:ext>
                </a:extLst>
              </p:cNvPr>
              <p:cNvSpPr/>
              <p:nvPr/>
            </p:nvSpPr>
            <p:spPr>
              <a:xfrm>
                <a:off x="2716040" y="1222218"/>
                <a:ext cx="914400" cy="914400"/>
              </a:xfrm>
              <a:prstGeom prst="ellipse">
                <a:avLst/>
              </a:prstGeom>
              <a:solidFill>
                <a:schemeClr val="tx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100</a:t>
                </a:r>
              </a:p>
              <a:p>
                <a:pPr algn="ctr"/>
                <a:r>
                  <a:rPr lang="en-US" b="1"/>
                  <a:t>mg</a:t>
                </a:r>
              </a:p>
            </p:txBody>
          </p:sp>
          <p:cxnSp>
            <p:nvCxnSpPr>
              <p:cNvPr id="78" name="Straight Connector 77">
                <a:extLst>
                  <a:ext uri="{FF2B5EF4-FFF2-40B4-BE49-F238E27FC236}">
                    <a16:creationId xmlns:a16="http://schemas.microsoft.com/office/drawing/2014/main" id="{B8B884DD-5FA7-0C5C-6204-91A89D522D76}"/>
                  </a:ext>
                </a:extLst>
              </p:cNvPr>
              <p:cNvCxnSpPr>
                <a:cxnSpLocks/>
              </p:cNvCxnSpPr>
              <p:nvPr/>
            </p:nvCxnSpPr>
            <p:spPr>
              <a:xfrm>
                <a:off x="2888056" y="1698080"/>
                <a:ext cx="570368"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sp>
        <p:nvSpPr>
          <p:cNvPr id="81" name="Content Placeholder 2">
            <a:extLst>
              <a:ext uri="{FF2B5EF4-FFF2-40B4-BE49-F238E27FC236}">
                <a16:creationId xmlns:a16="http://schemas.microsoft.com/office/drawing/2014/main" id="{B8D751E5-831A-F362-4F9A-E8707F8951D5}"/>
              </a:ext>
            </a:extLst>
          </p:cNvPr>
          <p:cNvSpPr txBox="1">
            <a:spLocks/>
          </p:cNvSpPr>
          <p:nvPr/>
        </p:nvSpPr>
        <p:spPr>
          <a:xfrm>
            <a:off x="2399168" y="1343192"/>
            <a:ext cx="4409037" cy="707886"/>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000" b="1"/>
              <a:t>RECOMMENDED DOSE IS </a:t>
            </a:r>
            <a:br>
              <a:rPr lang="en-US" sz="2000" b="1"/>
            </a:br>
            <a:r>
              <a:rPr lang="en-US" sz="2000" b="1"/>
              <a:t>200 mg* ORALLY ONCE DAILY.</a:t>
            </a:r>
            <a:r>
              <a:rPr lang="en-US" sz="2000" b="1" baseline="30000"/>
              <a:t>1</a:t>
            </a:r>
          </a:p>
        </p:txBody>
      </p:sp>
      <p:sp>
        <p:nvSpPr>
          <p:cNvPr id="82" name="TextBox 81">
            <a:extLst>
              <a:ext uri="{FF2B5EF4-FFF2-40B4-BE49-F238E27FC236}">
                <a16:creationId xmlns:a16="http://schemas.microsoft.com/office/drawing/2014/main" id="{1E687BCA-469F-83B1-204D-5FE427D13621}"/>
              </a:ext>
            </a:extLst>
          </p:cNvPr>
          <p:cNvSpPr txBox="1"/>
          <p:nvPr/>
        </p:nvSpPr>
        <p:spPr>
          <a:xfrm>
            <a:off x="685799" y="4642748"/>
            <a:ext cx="10893583" cy="538609"/>
          </a:xfrm>
          <a:prstGeom prst="rect">
            <a:avLst/>
          </a:prstGeom>
          <a:noFill/>
        </p:spPr>
        <p:txBody>
          <a:bodyPr wrap="square" lIns="0">
            <a:spAutoFit/>
          </a:bodyPr>
          <a:lstStyle/>
          <a:p>
            <a:pPr marL="171450" indent="-171450">
              <a:spcAft>
                <a:spcPts val="600"/>
              </a:spcAft>
              <a:buClr>
                <a:schemeClr val="accent3"/>
              </a:buClr>
              <a:buFont typeface="Wingdings" panose="05000000000000000000" pitchFamily="2" charset="2"/>
              <a:buChar char="Ø"/>
            </a:pPr>
            <a:r>
              <a:rPr lang="en-US" sz="1200" dirty="0"/>
              <a:t>Consider the risk/benefit of co-administering antithrombotic agents with </a:t>
            </a:r>
            <a:r>
              <a:rPr lang="en-US" sz="1200" dirty="0" err="1"/>
              <a:t>pirtobrutinib</a:t>
            </a:r>
            <a:r>
              <a:rPr lang="en-US" sz="1200" dirty="0"/>
              <a:t> and of withholding </a:t>
            </a:r>
            <a:r>
              <a:rPr lang="en-US" sz="1200" dirty="0" err="1"/>
              <a:t>pirtobrutinib</a:t>
            </a:r>
            <a:r>
              <a:rPr lang="en-US" sz="1200" dirty="0"/>
              <a:t> 3-5 days pre- and post-surgery. </a:t>
            </a:r>
          </a:p>
          <a:p>
            <a:pPr marL="171450" indent="-171450">
              <a:spcAft>
                <a:spcPts val="600"/>
              </a:spcAft>
              <a:buClr>
                <a:schemeClr val="accent3"/>
              </a:buClr>
              <a:buFont typeface="Wingdings" panose="05000000000000000000" pitchFamily="2" charset="2"/>
              <a:buChar char="Ø"/>
            </a:pPr>
            <a:r>
              <a:rPr lang="en-US" sz="1200" dirty="0"/>
              <a:t>Monitor patients for signs of bleeding.</a:t>
            </a:r>
            <a:r>
              <a:rPr lang="en-US" sz="1200" baseline="30000" dirty="0"/>
              <a:t>1</a:t>
            </a:r>
          </a:p>
        </p:txBody>
      </p:sp>
      <p:sp>
        <p:nvSpPr>
          <p:cNvPr id="83" name="TextBox 82">
            <a:extLst>
              <a:ext uri="{FF2B5EF4-FFF2-40B4-BE49-F238E27FC236}">
                <a16:creationId xmlns:a16="http://schemas.microsoft.com/office/drawing/2014/main" id="{0AD1CF0E-5E00-1015-3BCA-52996ECB6F8C}"/>
              </a:ext>
            </a:extLst>
          </p:cNvPr>
          <p:cNvSpPr txBox="1"/>
          <p:nvPr/>
        </p:nvSpPr>
        <p:spPr>
          <a:xfrm>
            <a:off x="685800" y="2656139"/>
            <a:ext cx="6095246" cy="1246495"/>
          </a:xfrm>
          <a:prstGeom prst="rect">
            <a:avLst/>
          </a:prstGeom>
          <a:noFill/>
        </p:spPr>
        <p:txBody>
          <a:bodyPr wrap="square" lIns="91440" tIns="45720" rIns="91440" bIns="45720" anchor="t">
            <a:spAutoFit/>
          </a:bodyPr>
          <a:lstStyle/>
          <a:p>
            <a:pPr marL="171450" indent="-171450">
              <a:spcAft>
                <a:spcPts val="600"/>
              </a:spcAft>
              <a:buClr>
                <a:schemeClr val="accent3"/>
              </a:buClr>
              <a:buFont typeface="Arial" panose="020B0604020202020204" pitchFamily="34" charset="0"/>
              <a:buChar char="•"/>
            </a:pPr>
            <a:r>
              <a:rPr lang="en-US" sz="1300"/>
              <a:t>Two 100-mg tablets taken at the same time each day until disease progression or unacceptable toxicity</a:t>
            </a:r>
            <a:r>
              <a:rPr lang="en-US" sz="1300" baseline="30000"/>
              <a:t>1</a:t>
            </a:r>
            <a:endParaRPr lang="en-US" sz="1300"/>
          </a:p>
          <a:p>
            <a:pPr marL="171450" indent="-171450">
              <a:spcAft>
                <a:spcPts val="600"/>
              </a:spcAft>
              <a:buClr>
                <a:schemeClr val="accent3"/>
              </a:buClr>
              <a:buFont typeface="Arial" panose="020B0604020202020204" pitchFamily="34" charset="0"/>
              <a:buChar char="•"/>
            </a:pPr>
            <a:r>
              <a:rPr lang="en-US" sz="1300"/>
              <a:t>Instruct patients to swallow tablets whole—do not crush, break, cut, or chew</a:t>
            </a:r>
            <a:r>
              <a:rPr lang="en-US" sz="1300" baseline="30000"/>
              <a:t>1</a:t>
            </a:r>
            <a:endParaRPr lang="en-US" sz="1300" baseline="30000">
              <a:cs typeface="Arial"/>
            </a:endParaRPr>
          </a:p>
          <a:p>
            <a:pPr marL="171450" indent="-171450">
              <a:spcAft>
                <a:spcPts val="600"/>
              </a:spcAft>
              <a:buClr>
                <a:schemeClr val="accent3"/>
              </a:buClr>
              <a:buFont typeface="Arial" panose="020B0604020202020204" pitchFamily="34" charset="0"/>
              <a:buChar char="•"/>
            </a:pPr>
            <a:r>
              <a:rPr lang="en-US" sz="1300"/>
              <a:t>If patients miss a dose by more than 12 hours, they should wait to take their next dose the following day, as scheduled</a:t>
            </a:r>
            <a:r>
              <a:rPr lang="en-US" sz="1300" baseline="30000"/>
              <a:t>1 </a:t>
            </a:r>
            <a:endParaRPr lang="en-US" sz="1300" baseline="30000">
              <a:cs typeface="Arial"/>
            </a:endParaRPr>
          </a:p>
        </p:txBody>
      </p:sp>
      <p:sp>
        <p:nvSpPr>
          <p:cNvPr id="84" name="Content Placeholder 2">
            <a:extLst>
              <a:ext uri="{FF2B5EF4-FFF2-40B4-BE49-F238E27FC236}">
                <a16:creationId xmlns:a16="http://schemas.microsoft.com/office/drawing/2014/main" id="{8CEE7164-8CC7-07FA-09A7-32F0713E0BF4}"/>
              </a:ext>
            </a:extLst>
          </p:cNvPr>
          <p:cNvSpPr txBox="1">
            <a:spLocks/>
          </p:cNvSpPr>
          <p:nvPr/>
        </p:nvSpPr>
        <p:spPr>
          <a:xfrm>
            <a:off x="8642969" y="3112683"/>
            <a:ext cx="3393521" cy="1138773"/>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dirty="0"/>
              <a:t>In the BRUIN study, </a:t>
            </a:r>
            <a:r>
              <a:rPr lang="en-US" sz="1200" dirty="0" err="1"/>
              <a:t>pirtobrutinib</a:t>
            </a:r>
            <a:r>
              <a:rPr lang="en-US" sz="1200" dirty="0"/>
              <a:t> was allowed to be co-administered </a:t>
            </a:r>
          </a:p>
          <a:p>
            <a:pPr>
              <a:spcAft>
                <a:spcPts val="0"/>
              </a:spcAft>
            </a:pPr>
            <a:r>
              <a:rPr lang="en-US" b="1" dirty="0"/>
              <a:t>WITH OR WITHOUT ANTI-COAGULANT &amp; ANTIPLATELET THERAPIES </a:t>
            </a:r>
          </a:p>
          <a:p>
            <a:pPr>
              <a:spcAft>
                <a:spcPts val="0"/>
              </a:spcAft>
            </a:pPr>
            <a:r>
              <a:rPr lang="en-US" sz="1200" dirty="0"/>
              <a:t>(except vit. K antagonists).</a:t>
            </a:r>
            <a:r>
              <a:rPr lang="en-US" sz="1200" baseline="30000" dirty="0"/>
              <a:t>1</a:t>
            </a:r>
            <a:endParaRPr lang="en-US" sz="1200" baseline="30000" dirty="0">
              <a:cs typeface="Arial"/>
            </a:endParaRPr>
          </a:p>
        </p:txBody>
      </p:sp>
      <p:sp>
        <p:nvSpPr>
          <p:cNvPr id="85" name="Content Placeholder 2">
            <a:extLst>
              <a:ext uri="{FF2B5EF4-FFF2-40B4-BE49-F238E27FC236}">
                <a16:creationId xmlns:a16="http://schemas.microsoft.com/office/drawing/2014/main" id="{19E64C7C-375F-66C3-B421-DC36F5FBF2BA}"/>
              </a:ext>
            </a:extLst>
          </p:cNvPr>
          <p:cNvSpPr txBox="1">
            <a:spLocks/>
          </p:cNvSpPr>
          <p:nvPr/>
        </p:nvSpPr>
        <p:spPr>
          <a:xfrm>
            <a:off x="8642971" y="2202740"/>
            <a:ext cx="2879591" cy="76944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dirty="0"/>
              <a:t>May be taken </a:t>
            </a:r>
          </a:p>
          <a:p>
            <a:pPr>
              <a:spcAft>
                <a:spcPts val="0"/>
              </a:spcAft>
            </a:pPr>
            <a:r>
              <a:rPr lang="en-US" b="1" dirty="0"/>
              <a:t>WITH OR WITHOUT GASTRIC </a:t>
            </a:r>
            <a:br>
              <a:rPr lang="en-US" b="1" dirty="0"/>
            </a:br>
            <a:r>
              <a:rPr lang="en-US" b="1" dirty="0"/>
              <a:t>ACID-REDUCING AGENTS</a:t>
            </a:r>
            <a:r>
              <a:rPr lang="en-US" dirty="0"/>
              <a:t>.</a:t>
            </a:r>
            <a:r>
              <a:rPr lang="en-US" baseline="30000" dirty="0"/>
              <a:t>1‡</a:t>
            </a:r>
          </a:p>
        </p:txBody>
      </p:sp>
      <p:grpSp>
        <p:nvGrpSpPr>
          <p:cNvPr id="86" name="Group 85">
            <a:extLst>
              <a:ext uri="{FF2B5EF4-FFF2-40B4-BE49-F238E27FC236}">
                <a16:creationId xmlns:a16="http://schemas.microsoft.com/office/drawing/2014/main" id="{E0F55FCA-02E3-50EA-21DD-344B9C7ED251}"/>
              </a:ext>
            </a:extLst>
          </p:cNvPr>
          <p:cNvGrpSpPr/>
          <p:nvPr/>
        </p:nvGrpSpPr>
        <p:grpSpPr>
          <a:xfrm>
            <a:off x="7558277" y="1070468"/>
            <a:ext cx="868377" cy="868377"/>
            <a:chOff x="5275248" y="1924049"/>
            <a:chExt cx="1048197" cy="1048197"/>
          </a:xfrm>
        </p:grpSpPr>
        <p:sp>
          <p:nvSpPr>
            <p:cNvPr id="87" name="Arc 86">
              <a:extLst>
                <a:ext uri="{FF2B5EF4-FFF2-40B4-BE49-F238E27FC236}">
                  <a16:creationId xmlns:a16="http://schemas.microsoft.com/office/drawing/2014/main" id="{0EDC539D-2A69-DD74-3E9B-48BF5019A910}"/>
                </a:ext>
              </a:extLst>
            </p:cNvPr>
            <p:cNvSpPr/>
            <p:nvPr/>
          </p:nvSpPr>
          <p:spPr>
            <a:xfrm>
              <a:off x="5275248" y="1924049"/>
              <a:ext cx="1048197" cy="1048197"/>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a:extLst>
                <a:ext uri="{FF2B5EF4-FFF2-40B4-BE49-F238E27FC236}">
                  <a16:creationId xmlns:a16="http://schemas.microsoft.com/office/drawing/2014/main" id="{75C4E03F-866C-01EE-7F09-0964C150BA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4702" y="2128116"/>
              <a:ext cx="389289" cy="640080"/>
            </a:xfrm>
            <a:prstGeom prst="rect">
              <a:avLst/>
            </a:prstGeom>
          </p:spPr>
        </p:pic>
      </p:grpSp>
      <p:grpSp>
        <p:nvGrpSpPr>
          <p:cNvPr id="89" name="Group 88">
            <a:extLst>
              <a:ext uri="{FF2B5EF4-FFF2-40B4-BE49-F238E27FC236}">
                <a16:creationId xmlns:a16="http://schemas.microsoft.com/office/drawing/2014/main" id="{9BDE27F7-E708-5855-61A4-4DD97C5D1D48}"/>
              </a:ext>
            </a:extLst>
          </p:cNvPr>
          <p:cNvGrpSpPr/>
          <p:nvPr/>
        </p:nvGrpSpPr>
        <p:grpSpPr>
          <a:xfrm>
            <a:off x="7558277" y="2166948"/>
            <a:ext cx="868377" cy="868377"/>
            <a:chOff x="7589823" y="1924049"/>
            <a:chExt cx="1048197" cy="1048197"/>
          </a:xfrm>
        </p:grpSpPr>
        <p:sp>
          <p:nvSpPr>
            <p:cNvPr id="90" name="Arc 89">
              <a:extLst>
                <a:ext uri="{FF2B5EF4-FFF2-40B4-BE49-F238E27FC236}">
                  <a16:creationId xmlns:a16="http://schemas.microsoft.com/office/drawing/2014/main" id="{2F96462E-9C9F-3307-3929-A4CA9CF96334}"/>
                </a:ext>
              </a:extLst>
            </p:cNvPr>
            <p:cNvSpPr/>
            <p:nvPr/>
          </p:nvSpPr>
          <p:spPr>
            <a:xfrm>
              <a:off x="7589823" y="1924049"/>
              <a:ext cx="1048197" cy="1048197"/>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07B4B7C0-C8B2-3C96-4B56-ABC618D254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9334" y="2128116"/>
              <a:ext cx="669174" cy="640080"/>
            </a:xfrm>
            <a:prstGeom prst="rect">
              <a:avLst/>
            </a:prstGeom>
          </p:spPr>
        </p:pic>
      </p:grpSp>
      <p:grpSp>
        <p:nvGrpSpPr>
          <p:cNvPr id="92" name="Group 91">
            <a:extLst>
              <a:ext uri="{FF2B5EF4-FFF2-40B4-BE49-F238E27FC236}">
                <a16:creationId xmlns:a16="http://schemas.microsoft.com/office/drawing/2014/main" id="{54F71C1E-D0FB-D45D-E46C-2C7EE63E025D}"/>
              </a:ext>
            </a:extLst>
          </p:cNvPr>
          <p:cNvGrpSpPr/>
          <p:nvPr/>
        </p:nvGrpSpPr>
        <p:grpSpPr>
          <a:xfrm>
            <a:off x="7558277" y="3263427"/>
            <a:ext cx="868377" cy="868377"/>
            <a:chOff x="10161573" y="1924049"/>
            <a:chExt cx="1048197" cy="1048197"/>
          </a:xfrm>
        </p:grpSpPr>
        <p:sp>
          <p:nvSpPr>
            <p:cNvPr id="93" name="Arc 92">
              <a:extLst>
                <a:ext uri="{FF2B5EF4-FFF2-40B4-BE49-F238E27FC236}">
                  <a16:creationId xmlns:a16="http://schemas.microsoft.com/office/drawing/2014/main" id="{94CD3FAC-6E5C-5788-8C29-58B79F425C87}"/>
                </a:ext>
              </a:extLst>
            </p:cNvPr>
            <p:cNvSpPr/>
            <p:nvPr/>
          </p:nvSpPr>
          <p:spPr>
            <a:xfrm>
              <a:off x="10161573" y="1924049"/>
              <a:ext cx="1048197" cy="1048197"/>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a:extLst>
                <a:ext uri="{FF2B5EF4-FFF2-40B4-BE49-F238E27FC236}">
                  <a16:creationId xmlns:a16="http://schemas.microsoft.com/office/drawing/2014/main" id="{FE417B44-7F02-2244-2BDD-EA51973511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7645" y="2128116"/>
              <a:ext cx="416052" cy="640080"/>
            </a:xfrm>
            <a:prstGeom prst="rect">
              <a:avLst/>
            </a:prstGeom>
          </p:spPr>
        </p:pic>
      </p:grpSp>
      <p:cxnSp>
        <p:nvCxnSpPr>
          <p:cNvPr id="95" name="Straight Connector 94">
            <a:extLst>
              <a:ext uri="{FF2B5EF4-FFF2-40B4-BE49-F238E27FC236}">
                <a16:creationId xmlns:a16="http://schemas.microsoft.com/office/drawing/2014/main" id="{3EC6C5C6-B45C-4A03-60C2-151E9B0770E9}"/>
              </a:ext>
            </a:extLst>
          </p:cNvPr>
          <p:cNvCxnSpPr>
            <a:cxnSpLocks/>
          </p:cNvCxnSpPr>
          <p:nvPr/>
        </p:nvCxnSpPr>
        <p:spPr>
          <a:xfrm>
            <a:off x="7250754" y="1070468"/>
            <a:ext cx="0" cy="343077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6" name="Content Placeholder 2">
            <a:extLst>
              <a:ext uri="{FF2B5EF4-FFF2-40B4-BE49-F238E27FC236}">
                <a16:creationId xmlns:a16="http://schemas.microsoft.com/office/drawing/2014/main" id="{6FACF59D-FC72-1F0A-76F0-3798BA1E40AE}"/>
              </a:ext>
            </a:extLst>
          </p:cNvPr>
          <p:cNvSpPr txBox="1">
            <a:spLocks/>
          </p:cNvSpPr>
          <p:nvPr/>
        </p:nvSpPr>
        <p:spPr>
          <a:xfrm>
            <a:off x="8642970" y="1243046"/>
            <a:ext cx="2879591" cy="523220"/>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dirty="0"/>
              <a:t>May be taken </a:t>
            </a:r>
          </a:p>
          <a:p>
            <a:pPr>
              <a:spcAft>
                <a:spcPts val="0"/>
              </a:spcAft>
            </a:pPr>
            <a:r>
              <a:rPr lang="en-US" b="1" dirty="0"/>
              <a:t>WITH OR WITHOUT FOOD</a:t>
            </a:r>
            <a:r>
              <a:rPr lang="en-US" dirty="0"/>
              <a:t>.</a:t>
            </a:r>
            <a:r>
              <a:rPr lang="en-US" baseline="30000" dirty="0"/>
              <a:t>1†</a:t>
            </a:r>
          </a:p>
        </p:txBody>
      </p:sp>
      <p:sp>
        <p:nvSpPr>
          <p:cNvPr id="5" name="Footer Placeholder 2">
            <a:extLst>
              <a:ext uri="{FF2B5EF4-FFF2-40B4-BE49-F238E27FC236}">
                <a16:creationId xmlns:a16="http://schemas.microsoft.com/office/drawing/2014/main" id="{857EE722-9B9A-CBDE-1612-134D05A9F7FD}"/>
              </a:ext>
            </a:extLst>
          </p:cNvPr>
          <p:cNvSpPr>
            <a:spLocks noGrp="1"/>
          </p:cNvSpPr>
          <p:nvPr>
            <p:ph type="ftr" sz="quarter" idx="3"/>
          </p:nvPr>
        </p:nvSpPr>
        <p:spPr>
          <a:xfrm>
            <a:off x="600994" y="6264404"/>
            <a:ext cx="8401052" cy="342133"/>
          </a:xfrm>
          <a:prstGeom prst="rect">
            <a:avLst/>
          </a:prstGeom>
        </p:spPr>
        <p:txBody>
          <a:bodyPr vert="horz" lIns="91440" tIns="45720" rIns="91440" bIns="45720" rtlCol="0" anchor="b" anchorCtr="0"/>
          <a:lstStyle>
            <a:defPPr>
              <a:defRPr lang="en-US"/>
            </a:defPPr>
            <a:lvl1pPr marL="0" algn="l" defTabSz="914400" rtl="0" eaLnBrk="1" latinLnBrk="0" hangingPunct="1">
              <a:lnSpc>
                <a:spcPct val="85000"/>
              </a:lnSpc>
              <a:spcBef>
                <a:spcPts val="400"/>
              </a:spcBef>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a:solidFill>
                  <a:schemeClr val="tx1"/>
                </a:solidFill>
                <a:ea typeface="+mn-lt"/>
                <a:cs typeface="+mn-lt"/>
              </a:rPr>
              <a:t>PP-PT-NL-0015</a:t>
            </a:r>
            <a:endParaRPr lang="en-US" dirty="0">
              <a:solidFill>
                <a:schemeClr val="tx1"/>
              </a:solidFill>
              <a:ea typeface="+mn-lt"/>
              <a:cs typeface="+mn-lt"/>
            </a:endParaRPr>
          </a:p>
        </p:txBody>
      </p:sp>
      <p:sp>
        <p:nvSpPr>
          <p:cNvPr id="3" name="Footer Placeholder 2">
            <a:extLst>
              <a:ext uri="{FF2B5EF4-FFF2-40B4-BE49-F238E27FC236}">
                <a16:creationId xmlns:a16="http://schemas.microsoft.com/office/drawing/2014/main" id="{9BA567C8-98F2-4C44-4C4E-681095341E22}"/>
              </a:ext>
            </a:extLst>
          </p:cNvPr>
          <p:cNvSpPr txBox="1">
            <a:spLocks/>
          </p:cNvSpPr>
          <p:nvPr/>
        </p:nvSpPr>
        <p:spPr>
          <a:xfrm>
            <a:off x="600994" y="5645687"/>
            <a:ext cx="11241818" cy="703543"/>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br>
              <a:rPr lang="en-US" sz="800" baseline="30000" dirty="0"/>
            </a:br>
            <a:r>
              <a:rPr lang="en-US" sz="800" baseline="30000" dirty="0"/>
              <a:t>†</a:t>
            </a:r>
            <a:r>
              <a:rPr lang="en-US" sz="800" dirty="0"/>
              <a:t>Can be taken with a high-fat meal.</a:t>
            </a:r>
            <a:r>
              <a:rPr lang="en-US" sz="800" baseline="30000" dirty="0"/>
              <a:t>1</a:t>
            </a:r>
            <a:br>
              <a:rPr lang="en-US" sz="800" baseline="30000" dirty="0"/>
            </a:br>
            <a:r>
              <a:rPr lang="en-US" sz="800" baseline="30000" dirty="0"/>
              <a:t>‡</a:t>
            </a:r>
            <a:r>
              <a:rPr lang="en-US" sz="800" dirty="0"/>
              <a:t>Dose adjustments are not required when taking proton pump inhibitors, H2 antagonists, or antacids; no clinically significant differences in </a:t>
            </a:r>
            <a:r>
              <a:rPr lang="en-US" sz="800" dirty="0" err="1"/>
              <a:t>pirtobrutinib</a:t>
            </a:r>
            <a:r>
              <a:rPr lang="en-US" sz="800" dirty="0"/>
              <a:t> pharmacokinetics were observed when administered concomitantly with omeprazole, a proton pump inhibitor.</a:t>
            </a:r>
            <a:r>
              <a:rPr lang="en-US" sz="800" baseline="30000" dirty="0"/>
              <a:t>1</a:t>
            </a:r>
          </a:p>
          <a:p>
            <a:pPr>
              <a:lnSpc>
                <a:spcPct val="90000"/>
              </a:lnSpc>
            </a:pPr>
            <a:r>
              <a:rPr lang="en-US" sz="800" dirty="0"/>
              <a:t>AR=adverse reaction; H2=histamine H2. </a:t>
            </a:r>
            <a:endParaRPr lang="en-US" sz="800" dirty="0">
              <a:cs typeface="Arial"/>
            </a:endParaRPr>
          </a:p>
          <a:p>
            <a:pPr>
              <a:lnSpc>
                <a:spcPct val="90000"/>
              </a:lnSpc>
            </a:pPr>
            <a:r>
              <a:rPr lang="en-US" sz="800" b="1" dirty="0"/>
              <a:t>1. </a:t>
            </a:r>
            <a:r>
              <a:rPr lang="en-US" sz="800" dirty="0"/>
              <a:t>Jaypirca (</a:t>
            </a:r>
            <a:r>
              <a:rPr lang="en-US" sz="800" dirty="0" err="1"/>
              <a:t>pirtobrutinib</a:t>
            </a:r>
            <a:r>
              <a:rPr lang="en-US" sz="800" dirty="0"/>
              <a:t>). Summary of Product Characteristics. Eli Lilly Nederland B.V. </a:t>
            </a:r>
            <a:endParaRPr lang="en-US" sz="800" dirty="0">
              <a:ea typeface="+mn-lt"/>
              <a:cs typeface="+mn-lt"/>
            </a:endParaRPr>
          </a:p>
        </p:txBody>
      </p:sp>
      <p:sp>
        <p:nvSpPr>
          <p:cNvPr id="4" name="Footer Placeholder 2">
            <a:extLst>
              <a:ext uri="{FF2B5EF4-FFF2-40B4-BE49-F238E27FC236}">
                <a16:creationId xmlns:a16="http://schemas.microsoft.com/office/drawing/2014/main" id="{61CA9D14-02B9-13FC-4EE4-295FE5F809B9}"/>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304893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0D498E-EDC0-D8AB-7459-DCE10C4CD298}"/>
              </a:ext>
            </a:extLst>
          </p:cNvPr>
          <p:cNvSpPr>
            <a:spLocks noGrp="1"/>
          </p:cNvSpPr>
          <p:nvPr>
            <p:ph type="ctrTitle"/>
          </p:nvPr>
        </p:nvSpPr>
        <p:spPr>
          <a:xfrm>
            <a:off x="2388473" y="3543300"/>
            <a:ext cx="8298575" cy="1836774"/>
          </a:xfrm>
        </p:spPr>
        <p:txBody>
          <a:bodyPr anchor="ctr"/>
          <a:lstStyle/>
          <a:p>
            <a:pPr algn="l"/>
            <a:r>
              <a:rPr lang="en-US" b="1" dirty="0"/>
              <a:t>Patient cases</a:t>
            </a:r>
          </a:p>
        </p:txBody>
      </p:sp>
      <p:sp>
        <p:nvSpPr>
          <p:cNvPr id="2" name="Footer Placeholder 1">
            <a:extLst>
              <a:ext uri="{FF2B5EF4-FFF2-40B4-BE49-F238E27FC236}">
                <a16:creationId xmlns:a16="http://schemas.microsoft.com/office/drawing/2014/main" id="{C82BD78C-E28F-16AF-4A0A-AB159EBE9784}"/>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416612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5E680647-5BEF-B133-913E-77BA873A8C60}"/>
              </a:ext>
            </a:extLst>
          </p:cNvPr>
          <p:cNvSpPr txBox="1">
            <a:spLocks/>
          </p:cNvSpPr>
          <p:nvPr/>
        </p:nvSpPr>
        <p:spPr>
          <a:xfrm>
            <a:off x="1990325" y="3096601"/>
            <a:ext cx="1181772" cy="664797"/>
          </a:xfrm>
          <a:prstGeom prst="rect">
            <a:avLst/>
          </a:prstGeom>
        </p:spPr>
        <p:txBody>
          <a:bodyPr vert="horz"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sz="2000" b="1" dirty="0"/>
              <a:t>Martin </a:t>
            </a:r>
            <a:br>
              <a:rPr lang="en-US" sz="2000" b="1" dirty="0"/>
            </a:br>
            <a:r>
              <a:rPr lang="en-US" sz="1400" dirty="0"/>
              <a:t>63-year-old accountant</a:t>
            </a:r>
          </a:p>
        </p:txBody>
      </p:sp>
      <p:sp>
        <p:nvSpPr>
          <p:cNvPr id="2" name="Title 1">
            <a:extLst>
              <a:ext uri="{FF2B5EF4-FFF2-40B4-BE49-F238E27FC236}">
                <a16:creationId xmlns:a16="http://schemas.microsoft.com/office/drawing/2014/main" id="{2C12F272-69E3-5E4F-AC59-DC24B32E7B9C}"/>
              </a:ext>
            </a:extLst>
          </p:cNvPr>
          <p:cNvSpPr>
            <a:spLocks noGrp="1"/>
          </p:cNvSpPr>
          <p:nvPr>
            <p:ph type="title"/>
          </p:nvPr>
        </p:nvSpPr>
        <p:spPr>
          <a:xfrm>
            <a:off x="685800" y="353724"/>
            <a:ext cx="10839451" cy="978729"/>
          </a:xfrm>
        </p:spPr>
        <p:txBody>
          <a:bodyPr>
            <a:spAutoFit/>
          </a:bodyPr>
          <a:lstStyle/>
          <a:p>
            <a:pPr marL="1030288" indent="-1030288"/>
            <a:r>
              <a:rPr lang="en-US" b="1" dirty="0">
                <a:solidFill>
                  <a:srgbClr val="EB026A"/>
                </a:solidFill>
              </a:rPr>
              <a:t>Case:	</a:t>
            </a:r>
            <a:r>
              <a:rPr lang="en-US" b="1" dirty="0"/>
              <a:t>Evaluating therapeutic options after transplant and progression on a covalent BTK inhibitor</a:t>
            </a:r>
            <a:endParaRPr lang="en-US" dirty="0"/>
          </a:p>
        </p:txBody>
      </p:sp>
      <p:grpSp>
        <p:nvGrpSpPr>
          <p:cNvPr id="3" name="Group 2">
            <a:extLst>
              <a:ext uri="{FF2B5EF4-FFF2-40B4-BE49-F238E27FC236}">
                <a16:creationId xmlns:a16="http://schemas.microsoft.com/office/drawing/2014/main" id="{23D1C147-C45F-F2E9-5C11-8AABC68570B0}"/>
              </a:ext>
            </a:extLst>
          </p:cNvPr>
          <p:cNvGrpSpPr/>
          <p:nvPr/>
        </p:nvGrpSpPr>
        <p:grpSpPr>
          <a:xfrm>
            <a:off x="4890807" y="2166208"/>
            <a:ext cx="6548524" cy="2659195"/>
            <a:chOff x="4890807" y="1604894"/>
            <a:chExt cx="6548524" cy="2659195"/>
          </a:xfrm>
        </p:grpSpPr>
        <p:sp>
          <p:nvSpPr>
            <p:cNvPr id="22" name="Content Placeholder 2">
              <a:extLst>
                <a:ext uri="{FF2B5EF4-FFF2-40B4-BE49-F238E27FC236}">
                  <a16:creationId xmlns:a16="http://schemas.microsoft.com/office/drawing/2014/main" id="{C234E4DB-F6BC-2E7B-4D74-D797A97CB37A}"/>
                </a:ext>
              </a:extLst>
            </p:cNvPr>
            <p:cNvSpPr txBox="1">
              <a:spLocks/>
            </p:cNvSpPr>
            <p:nvPr/>
          </p:nvSpPr>
          <p:spPr>
            <a:xfrm>
              <a:off x="5085362" y="1757848"/>
              <a:ext cx="2892311" cy="2416046"/>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US" b="1"/>
                <a:t>History of present illness</a:t>
              </a:r>
            </a:p>
            <a:p>
              <a:pPr marL="171450" indent="-171450">
                <a:spcBef>
                  <a:spcPts val="600"/>
                </a:spcBef>
                <a:spcAft>
                  <a:spcPts val="0"/>
                </a:spcAft>
                <a:buFont typeface="Arial" panose="020B0604020202020204" pitchFamily="34" charset="0"/>
                <a:buChar char="•"/>
              </a:pPr>
              <a:r>
                <a:rPr lang="en-US" sz="1400"/>
                <a:t>7.5 years ago, John was referred to a clinical trial, but was </a:t>
              </a:r>
              <a:br>
                <a:rPr lang="en-US" sz="1400"/>
              </a:br>
              <a:r>
                <a:rPr lang="en-US" sz="1400"/>
                <a:t>not enrolled</a:t>
              </a:r>
            </a:p>
            <a:p>
              <a:pPr marL="171450" indent="-171450">
                <a:spcBef>
                  <a:spcPts val="600"/>
                </a:spcBef>
                <a:spcAft>
                  <a:spcPts val="0"/>
                </a:spcAft>
                <a:buFont typeface="Arial" panose="020B0604020202020204" pitchFamily="34" charset="0"/>
                <a:buChar char="•"/>
              </a:pPr>
              <a:r>
                <a:rPr lang="en-US" sz="1400"/>
                <a:t>Received induction chemotherapy followed by ASCT, but relapsed within 1 year</a:t>
              </a:r>
            </a:p>
            <a:p>
              <a:pPr marL="171450" indent="-171450">
                <a:spcBef>
                  <a:spcPts val="600"/>
                </a:spcBef>
                <a:spcAft>
                  <a:spcPts val="0"/>
                </a:spcAft>
                <a:buFont typeface="Arial" panose="020B0604020202020204" pitchFamily="34" charset="0"/>
                <a:buChar char="•"/>
              </a:pPr>
              <a:r>
                <a:rPr lang="en-US" sz="1400"/>
                <a:t>Tolerated a covalent BTK inhibitor for the past 6 years, but is now experiencing signs of progression</a:t>
              </a:r>
              <a:endParaRPr lang="en-US" sz="1200">
                <a:latin typeface="Arial" panose="020B0604020202020204" pitchFamily="34" charset="0"/>
                <a:ea typeface="Calibri" panose="020F050202020403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623B8CD7-1696-D7FA-5323-810BC9DD938B}"/>
                </a:ext>
              </a:extLst>
            </p:cNvPr>
            <p:cNvCxnSpPr>
              <a:cxnSpLocks/>
            </p:cNvCxnSpPr>
            <p:nvPr/>
          </p:nvCxnSpPr>
          <p:spPr>
            <a:xfrm>
              <a:off x="8299593" y="1726163"/>
              <a:ext cx="0" cy="2537926"/>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50273118-860B-3BEE-ADC4-66F7463894D8}"/>
                </a:ext>
              </a:extLst>
            </p:cNvPr>
            <p:cNvSpPr txBox="1">
              <a:spLocks/>
            </p:cNvSpPr>
            <p:nvPr/>
          </p:nvSpPr>
          <p:spPr>
            <a:xfrm>
              <a:off x="8705639" y="1757848"/>
              <a:ext cx="2733691" cy="53860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spcAft>
                  <a:spcPts val="0"/>
                </a:spcAft>
              </a:pPr>
              <a:r>
                <a:rPr lang="en-US" b="1"/>
                <a:t>Additional considerations</a:t>
              </a:r>
            </a:p>
            <a:p>
              <a:pPr marL="171450" indent="-171450">
                <a:spcBef>
                  <a:spcPts val="600"/>
                </a:spcBef>
                <a:spcAft>
                  <a:spcPts val="0"/>
                </a:spcAft>
                <a:buFont typeface="Arial" panose="020B0604020202020204" pitchFamily="34" charset="0"/>
                <a:buChar char="•"/>
              </a:pPr>
              <a:r>
                <a:rPr lang="en-US" sz="1400"/>
                <a:t>Bone marrow involvement</a:t>
              </a:r>
            </a:p>
          </p:txBody>
        </p:sp>
        <p:sp>
          <p:nvSpPr>
            <p:cNvPr id="29" name="Content Placeholder 2">
              <a:extLst>
                <a:ext uri="{FF2B5EF4-FFF2-40B4-BE49-F238E27FC236}">
                  <a16:creationId xmlns:a16="http://schemas.microsoft.com/office/drawing/2014/main" id="{08918A88-1243-1FC2-967B-2ED95B73E213}"/>
                </a:ext>
              </a:extLst>
            </p:cNvPr>
            <p:cNvSpPr txBox="1">
              <a:spLocks/>
            </p:cNvSpPr>
            <p:nvPr/>
          </p:nvSpPr>
          <p:spPr>
            <a:xfrm>
              <a:off x="8705639" y="3149772"/>
              <a:ext cx="2502551" cy="969496"/>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spcAft>
                  <a:spcPts val="0"/>
                </a:spcAft>
              </a:pPr>
              <a:r>
                <a:rPr lang="en-US" b="1"/>
                <a:t>Patient attitude</a:t>
              </a:r>
            </a:p>
            <a:p>
              <a:pPr marL="171450" indent="-171450">
                <a:spcBef>
                  <a:spcPts val="600"/>
                </a:spcBef>
                <a:spcAft>
                  <a:spcPts val="0"/>
                </a:spcAft>
                <a:buFont typeface="Arial" panose="020B0604020202020204" pitchFamily="34" charset="0"/>
                <a:buChar char="•"/>
              </a:pPr>
              <a:r>
                <a:rPr lang="en-US" sz="1400"/>
                <a:t>Is looking forward to walking his daughter down the aisle at her upcoming wedding</a:t>
              </a:r>
            </a:p>
          </p:txBody>
        </p:sp>
        <p:cxnSp>
          <p:nvCxnSpPr>
            <p:cNvPr id="30" name="Straight Connector 29">
              <a:extLst>
                <a:ext uri="{FF2B5EF4-FFF2-40B4-BE49-F238E27FC236}">
                  <a16:creationId xmlns:a16="http://schemas.microsoft.com/office/drawing/2014/main" id="{C33BF5C5-3464-8717-EC38-84F8230026F4}"/>
                </a:ext>
              </a:extLst>
            </p:cNvPr>
            <p:cNvCxnSpPr/>
            <p:nvPr/>
          </p:nvCxnSpPr>
          <p:spPr>
            <a:xfrm>
              <a:off x="8481527" y="2677654"/>
              <a:ext cx="2957804"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B90DB204-E922-F000-7E7D-0C999F87B266}"/>
                </a:ext>
              </a:extLst>
            </p:cNvPr>
            <p:cNvSpPr/>
            <p:nvPr/>
          </p:nvSpPr>
          <p:spPr>
            <a:xfrm>
              <a:off x="4890807" y="1604894"/>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D7BF24D9-1799-5D44-3FF6-8A2BF1E4170B}"/>
                </a:ext>
              </a:extLst>
            </p:cNvPr>
            <p:cNvSpPr/>
            <p:nvPr/>
          </p:nvSpPr>
          <p:spPr>
            <a:xfrm>
              <a:off x="8529746" y="1604894"/>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8872A561-902C-EEA5-341B-68CFBDA7204A}"/>
                </a:ext>
              </a:extLst>
            </p:cNvPr>
            <p:cNvSpPr/>
            <p:nvPr/>
          </p:nvSpPr>
          <p:spPr>
            <a:xfrm>
              <a:off x="8529746" y="2987487"/>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EF978A29-C54F-FA21-6E70-F57A478F0960}"/>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284590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03DE-66FB-D184-253F-777E71E6D858}"/>
              </a:ext>
            </a:extLst>
          </p:cNvPr>
          <p:cNvSpPr>
            <a:spLocks noGrp="1"/>
          </p:cNvSpPr>
          <p:nvPr>
            <p:ph type="title"/>
          </p:nvPr>
        </p:nvSpPr>
        <p:spPr/>
        <p:txBody>
          <a:bodyPr/>
          <a:lstStyle/>
          <a:p>
            <a:r>
              <a:rPr lang="en-US" dirty="0"/>
              <a:t>Content</a:t>
            </a:r>
          </a:p>
        </p:txBody>
      </p:sp>
      <p:sp>
        <p:nvSpPr>
          <p:cNvPr id="18" name="TextBox 17">
            <a:extLst>
              <a:ext uri="{FF2B5EF4-FFF2-40B4-BE49-F238E27FC236}">
                <a16:creationId xmlns:a16="http://schemas.microsoft.com/office/drawing/2014/main" id="{E39971B9-E04A-8BEE-2C59-E46816246A13}"/>
              </a:ext>
            </a:extLst>
          </p:cNvPr>
          <p:cNvSpPr txBox="1">
            <a:spLocks/>
          </p:cNvSpPr>
          <p:nvPr/>
        </p:nvSpPr>
        <p:spPr>
          <a:xfrm>
            <a:off x="559644" y="3499661"/>
            <a:ext cx="2590962" cy="1077218"/>
          </a:xfrm>
          <a:prstGeom prst="rect">
            <a:avLst/>
          </a:prstGeom>
          <a:noFill/>
        </p:spPr>
        <p:txBody>
          <a:bodyPr wrap="square" rtlCol="0">
            <a:spAutoFit/>
          </a:bodyPr>
          <a:lstStyle/>
          <a:p>
            <a:pPr algn="ctr"/>
            <a:r>
              <a:rPr lang="en-US" sz="1600" b="1" dirty="0">
                <a:solidFill>
                  <a:schemeClr val="accent1"/>
                </a:solidFill>
                <a:effectLst/>
                <a:ea typeface="Calibri" panose="020F0502020204030204" pitchFamily="34" charset="0"/>
                <a:cs typeface="Arial" panose="020B0604020202020204" pitchFamily="34" charset="0"/>
              </a:rPr>
              <a:t>Unmet need</a:t>
            </a:r>
            <a:r>
              <a:rPr lang="en-US" sz="1600" dirty="0">
                <a:solidFill>
                  <a:schemeClr val="accent1"/>
                </a:solidFill>
                <a:effectLst/>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in treatment of patients with MCL who were previously treated with a covalent BTK inhibitor</a:t>
            </a:r>
          </a:p>
        </p:txBody>
      </p:sp>
      <p:sp>
        <p:nvSpPr>
          <p:cNvPr id="19" name="TextBox 18">
            <a:extLst>
              <a:ext uri="{FF2B5EF4-FFF2-40B4-BE49-F238E27FC236}">
                <a16:creationId xmlns:a16="http://schemas.microsoft.com/office/drawing/2014/main" id="{0A807789-BB9C-EA28-2E74-FC859942EBA9}"/>
              </a:ext>
            </a:extLst>
          </p:cNvPr>
          <p:cNvSpPr txBox="1">
            <a:spLocks/>
          </p:cNvSpPr>
          <p:nvPr/>
        </p:nvSpPr>
        <p:spPr>
          <a:xfrm>
            <a:off x="3446802" y="3499661"/>
            <a:ext cx="2590104" cy="830997"/>
          </a:xfrm>
          <a:prstGeom prst="rect">
            <a:avLst/>
          </a:prstGeom>
          <a:noFill/>
        </p:spPr>
        <p:txBody>
          <a:bodyPr wrap="square" rtlCol="0">
            <a:spAutoFit/>
          </a:bodyPr>
          <a:lstStyle/>
          <a:p>
            <a:pPr algn="ctr"/>
            <a:r>
              <a:rPr lang="en-US" sz="1600" dirty="0">
                <a:effectLst/>
                <a:ea typeface="Calibri" panose="020F0502020204030204" pitchFamily="34" charset="0"/>
                <a:cs typeface="Arial" panose="020B0604020202020204" pitchFamily="34" charset="0"/>
              </a:rPr>
              <a:t>Differences between </a:t>
            </a:r>
            <a:r>
              <a:rPr lang="en-US" sz="1600" b="1" dirty="0">
                <a:solidFill>
                  <a:schemeClr val="accent1"/>
                </a:solidFill>
                <a:effectLst/>
                <a:ea typeface="Calibri" panose="020F0502020204030204" pitchFamily="34" charset="0"/>
                <a:cs typeface="Arial" panose="020B0604020202020204" pitchFamily="34" charset="0"/>
              </a:rPr>
              <a:t>covalent and reversible BTK inhibition</a:t>
            </a:r>
          </a:p>
        </p:txBody>
      </p:sp>
      <p:sp>
        <p:nvSpPr>
          <p:cNvPr id="20" name="TextBox 19">
            <a:extLst>
              <a:ext uri="{FF2B5EF4-FFF2-40B4-BE49-F238E27FC236}">
                <a16:creationId xmlns:a16="http://schemas.microsoft.com/office/drawing/2014/main" id="{E0B3ACC6-6A0E-45A0-0CEC-FA0D61B7EA3F}"/>
              </a:ext>
            </a:extLst>
          </p:cNvPr>
          <p:cNvSpPr txBox="1"/>
          <p:nvPr/>
        </p:nvSpPr>
        <p:spPr>
          <a:xfrm>
            <a:off x="9279046" y="3499661"/>
            <a:ext cx="2338648" cy="1077218"/>
          </a:xfrm>
          <a:prstGeom prst="rect">
            <a:avLst/>
          </a:prstGeom>
          <a:noFill/>
        </p:spPr>
        <p:txBody>
          <a:bodyPr wrap="square" rtlCol="0">
            <a:spAutoFit/>
          </a:bodyPr>
          <a:lstStyle/>
          <a:p>
            <a:pPr algn="ctr"/>
            <a:r>
              <a:rPr lang="en-US" sz="1600" b="1" dirty="0">
                <a:solidFill>
                  <a:schemeClr val="accent1"/>
                </a:solidFill>
                <a:effectLst/>
                <a:ea typeface="Calibri" panose="020F0502020204030204" pitchFamily="34" charset="0"/>
                <a:cs typeface="Arial" panose="020B0604020202020204" pitchFamily="34" charset="0"/>
              </a:rPr>
              <a:t>Patient cases </a:t>
            </a:r>
            <a:r>
              <a:rPr lang="en-US" sz="1600" dirty="0">
                <a:effectLst/>
                <a:ea typeface="Calibri" panose="020F0502020204030204" pitchFamily="34" charset="0"/>
                <a:cs typeface="Arial" panose="020B0604020202020204" pitchFamily="34" charset="0"/>
              </a:rPr>
              <a:t>to understand different treatment approaches for MCL</a:t>
            </a:r>
          </a:p>
        </p:txBody>
      </p:sp>
      <p:sp>
        <p:nvSpPr>
          <p:cNvPr id="15" name="TextBox 14">
            <a:extLst>
              <a:ext uri="{FF2B5EF4-FFF2-40B4-BE49-F238E27FC236}">
                <a16:creationId xmlns:a16="http://schemas.microsoft.com/office/drawing/2014/main" id="{0F67142D-1BF4-23C0-0A1E-04C58A345B09}"/>
              </a:ext>
            </a:extLst>
          </p:cNvPr>
          <p:cNvSpPr txBox="1">
            <a:spLocks/>
          </p:cNvSpPr>
          <p:nvPr/>
        </p:nvSpPr>
        <p:spPr>
          <a:xfrm>
            <a:off x="6421609" y="3499661"/>
            <a:ext cx="2347006" cy="1077218"/>
          </a:xfrm>
          <a:prstGeom prst="rect">
            <a:avLst/>
          </a:prstGeom>
          <a:noFill/>
        </p:spPr>
        <p:txBody>
          <a:bodyPr wrap="square" rtlCol="0">
            <a:spAutoFit/>
          </a:bodyPr>
          <a:lstStyle/>
          <a:p>
            <a:pPr algn="ctr"/>
            <a:r>
              <a:rPr lang="en-US" sz="1600" b="1" dirty="0">
                <a:solidFill>
                  <a:schemeClr val="accent1"/>
                </a:solidFill>
                <a:cs typeface="Arial" panose="020B0604020202020204" pitchFamily="34" charset="0"/>
              </a:rPr>
              <a:t>Ne</a:t>
            </a:r>
            <a:r>
              <a:rPr lang="en-US" sz="1600" b="1" dirty="0">
                <a:solidFill>
                  <a:schemeClr val="accent1"/>
                </a:solidFill>
                <a:effectLst/>
                <a:ea typeface="Calibri" panose="020F0502020204030204" pitchFamily="34" charset="0"/>
                <a:cs typeface="Arial" panose="020B0604020202020204" pitchFamily="34" charset="0"/>
              </a:rPr>
              <a:t>w treatment option</a:t>
            </a:r>
            <a:r>
              <a:rPr lang="en-US" sz="1600" dirty="0">
                <a:solidFill>
                  <a:schemeClr val="accent1"/>
                </a:solidFill>
                <a:effectLst/>
                <a:ea typeface="Calibri" panose="020F0502020204030204" pitchFamily="34" charset="0"/>
                <a:cs typeface="Arial" panose="020B0604020202020204" pitchFamily="34" charset="0"/>
              </a:rPr>
              <a:t> </a:t>
            </a:r>
            <a:br>
              <a:rPr lang="en-US" sz="1600" dirty="0">
                <a:effectLst/>
                <a:ea typeface="Calibri" panose="020F0502020204030204" pitchFamily="34" charset="0"/>
                <a:cs typeface="Arial" panose="020B0604020202020204" pitchFamily="34" charset="0"/>
              </a:rPr>
            </a:br>
            <a:r>
              <a:rPr lang="en-US" sz="1600" dirty="0">
                <a:effectLst/>
                <a:ea typeface="Calibri" panose="020F0502020204030204" pitchFamily="34" charset="0"/>
                <a:cs typeface="Arial" panose="020B0604020202020204" pitchFamily="34" charset="0"/>
              </a:rPr>
              <a:t>for patients with </a:t>
            </a:r>
            <a:br>
              <a:rPr lang="en-US" sz="1600" dirty="0">
                <a:effectLst/>
                <a:ea typeface="Calibri" panose="020F0502020204030204" pitchFamily="34" charset="0"/>
                <a:cs typeface="Arial" panose="020B0604020202020204" pitchFamily="34" charset="0"/>
              </a:rPr>
            </a:br>
            <a:r>
              <a:rPr lang="en-US" sz="1600" dirty="0">
                <a:effectLst/>
                <a:ea typeface="Calibri" panose="020F0502020204030204" pitchFamily="34" charset="0"/>
                <a:cs typeface="Arial" panose="020B0604020202020204" pitchFamily="34" charset="0"/>
              </a:rPr>
              <a:t>MCL with prior BTK </a:t>
            </a:r>
            <a:br>
              <a:rPr lang="en-US" sz="1600" dirty="0">
                <a:effectLst/>
                <a:ea typeface="Calibri" panose="020F0502020204030204" pitchFamily="34" charset="0"/>
                <a:cs typeface="Arial" panose="020B0604020202020204" pitchFamily="34" charset="0"/>
              </a:rPr>
            </a:br>
            <a:r>
              <a:rPr lang="en-US" sz="1600" dirty="0">
                <a:effectLst/>
                <a:ea typeface="Calibri" panose="020F0502020204030204" pitchFamily="34" charset="0"/>
                <a:cs typeface="Arial" panose="020B0604020202020204" pitchFamily="34" charset="0"/>
              </a:rPr>
              <a:t>inhibitor treatment</a:t>
            </a:r>
          </a:p>
        </p:txBody>
      </p:sp>
      <p:sp>
        <p:nvSpPr>
          <p:cNvPr id="17" name="Arc 16">
            <a:extLst>
              <a:ext uri="{FF2B5EF4-FFF2-40B4-BE49-F238E27FC236}">
                <a16:creationId xmlns:a16="http://schemas.microsoft.com/office/drawing/2014/main" id="{94941FA0-DD71-74A4-C850-D2DD9E279BFB}"/>
              </a:ext>
            </a:extLst>
          </p:cNvPr>
          <p:cNvSpPr/>
          <p:nvPr/>
        </p:nvSpPr>
        <p:spPr>
          <a:xfrm>
            <a:off x="4098465" y="2053989"/>
            <a:ext cx="1286780" cy="1286780"/>
          </a:xfrm>
          <a:prstGeom prst="arc">
            <a:avLst>
              <a:gd name="adj1" fmla="val 7935800"/>
              <a:gd name="adj2" fmla="val 6797174"/>
            </a:avLst>
          </a:pr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F6D45D4-2750-4AF5-4883-69781A90A1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4666" y="2425927"/>
            <a:ext cx="714375" cy="542925"/>
          </a:xfrm>
          <a:prstGeom prst="rect">
            <a:avLst/>
          </a:prstGeom>
        </p:spPr>
      </p:pic>
      <p:sp>
        <p:nvSpPr>
          <p:cNvPr id="23" name="Arc 22">
            <a:extLst>
              <a:ext uri="{FF2B5EF4-FFF2-40B4-BE49-F238E27FC236}">
                <a16:creationId xmlns:a16="http://schemas.microsoft.com/office/drawing/2014/main" id="{3DD81031-9AC2-A059-3D55-4B01E3E6F126}"/>
              </a:ext>
            </a:extLst>
          </p:cNvPr>
          <p:cNvSpPr/>
          <p:nvPr/>
        </p:nvSpPr>
        <p:spPr>
          <a:xfrm>
            <a:off x="6951722" y="2053989"/>
            <a:ext cx="1286780" cy="1286780"/>
          </a:xfrm>
          <a:prstGeom prst="arc">
            <a:avLst>
              <a:gd name="adj1" fmla="val 7935800"/>
              <a:gd name="adj2" fmla="val 6797174"/>
            </a:avLst>
          </a:pr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92F5D074-BEBF-86D2-8F15-C66E35B9F879}"/>
              </a:ext>
            </a:extLst>
          </p:cNvPr>
          <p:cNvSpPr/>
          <p:nvPr/>
        </p:nvSpPr>
        <p:spPr>
          <a:xfrm>
            <a:off x="9804980" y="2053989"/>
            <a:ext cx="1286780" cy="1286780"/>
          </a:xfrm>
          <a:prstGeom prst="arc">
            <a:avLst>
              <a:gd name="adj1" fmla="val 7935800"/>
              <a:gd name="adj2" fmla="val 6797174"/>
            </a:avLst>
          </a:pr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F24C01CC-2B06-39EF-8B4A-59E1476011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35288" y="2377349"/>
            <a:ext cx="626165" cy="640080"/>
          </a:xfrm>
          <a:prstGeom prst="rect">
            <a:avLst/>
          </a:prstGeom>
        </p:spPr>
      </p:pic>
      <p:pic>
        <p:nvPicPr>
          <p:cNvPr id="28" name="Graphic 27">
            <a:extLst>
              <a:ext uri="{FF2B5EF4-FFF2-40B4-BE49-F238E27FC236}">
                <a16:creationId xmlns:a16="http://schemas.microsoft.com/office/drawing/2014/main" id="{58602F99-8654-D7DD-E6BF-1A57E19342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09685" y="2357752"/>
            <a:ext cx="690880" cy="548640"/>
          </a:xfrm>
          <a:prstGeom prst="rect">
            <a:avLst/>
          </a:prstGeom>
        </p:spPr>
      </p:pic>
      <p:pic>
        <p:nvPicPr>
          <p:cNvPr id="30" name="Graphic 29">
            <a:extLst>
              <a:ext uri="{FF2B5EF4-FFF2-40B4-BE49-F238E27FC236}">
                <a16:creationId xmlns:a16="http://schemas.microsoft.com/office/drawing/2014/main" id="{CB51DB14-15A6-B37F-3805-0FBCD130D8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84769" y="2384136"/>
            <a:ext cx="594360" cy="594360"/>
          </a:xfrm>
          <a:prstGeom prst="rect">
            <a:avLst/>
          </a:prstGeom>
        </p:spPr>
      </p:pic>
      <p:sp>
        <p:nvSpPr>
          <p:cNvPr id="31" name="Arc 30">
            <a:extLst>
              <a:ext uri="{FF2B5EF4-FFF2-40B4-BE49-F238E27FC236}">
                <a16:creationId xmlns:a16="http://schemas.microsoft.com/office/drawing/2014/main" id="{AC1DD2D0-1DF4-F4F1-1F2E-2D61F13ED325}"/>
              </a:ext>
            </a:extLst>
          </p:cNvPr>
          <p:cNvSpPr/>
          <p:nvPr/>
        </p:nvSpPr>
        <p:spPr>
          <a:xfrm>
            <a:off x="1211735" y="2053989"/>
            <a:ext cx="1286780" cy="1286780"/>
          </a:xfrm>
          <a:prstGeom prst="arc">
            <a:avLst>
              <a:gd name="adj1" fmla="val 7935800"/>
              <a:gd name="adj2" fmla="val 6797174"/>
            </a:avLst>
          </a:pr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B866887-F9AB-0839-87B8-637D5D787DAA}"/>
              </a:ext>
            </a:extLst>
          </p:cNvPr>
          <p:cNvSpPr>
            <a:spLocks noGrp="1"/>
          </p:cNvSpPr>
          <p:nvPr>
            <p:ph type="ftr" sz="quarter" idx="11"/>
          </p:nvPr>
        </p:nvSpPr>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311756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B170DC57-49C8-3749-5E20-496D2116AA67}"/>
              </a:ext>
            </a:extLst>
          </p:cNvPr>
          <p:cNvSpPr txBox="1">
            <a:spLocks/>
          </p:cNvSpPr>
          <p:nvPr/>
        </p:nvSpPr>
        <p:spPr>
          <a:xfrm>
            <a:off x="2002984" y="3096601"/>
            <a:ext cx="1181772" cy="664797"/>
          </a:xfrm>
          <a:prstGeom prst="rect">
            <a:avLst/>
          </a:prstGeom>
        </p:spPr>
        <p:txBody>
          <a:bodyPr vert="horz"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sz="2000" b="1" dirty="0"/>
              <a:t>Frank </a:t>
            </a:r>
            <a:br>
              <a:rPr lang="en-US" sz="2000" b="1" dirty="0"/>
            </a:br>
            <a:r>
              <a:rPr lang="en-US" sz="1400" dirty="0"/>
              <a:t>74-year-old engineer</a:t>
            </a:r>
          </a:p>
        </p:txBody>
      </p:sp>
      <p:sp>
        <p:nvSpPr>
          <p:cNvPr id="2" name="Title 1">
            <a:extLst>
              <a:ext uri="{FF2B5EF4-FFF2-40B4-BE49-F238E27FC236}">
                <a16:creationId xmlns:a16="http://schemas.microsoft.com/office/drawing/2014/main" id="{2C12F272-69E3-5E4F-AC59-DC24B32E7B9C}"/>
              </a:ext>
            </a:extLst>
          </p:cNvPr>
          <p:cNvSpPr>
            <a:spLocks noGrp="1"/>
          </p:cNvSpPr>
          <p:nvPr>
            <p:ph type="title"/>
          </p:nvPr>
        </p:nvSpPr>
        <p:spPr>
          <a:xfrm>
            <a:off x="685800" y="353724"/>
            <a:ext cx="10839451" cy="978729"/>
          </a:xfrm>
        </p:spPr>
        <p:txBody>
          <a:bodyPr>
            <a:spAutoFit/>
          </a:bodyPr>
          <a:lstStyle/>
          <a:p>
            <a:pPr marL="1030288" indent="-1030288"/>
            <a:r>
              <a:rPr lang="en-US" b="1" dirty="0">
                <a:solidFill>
                  <a:schemeClr val="accent3"/>
                </a:solidFill>
              </a:rPr>
              <a:t>Case:	</a:t>
            </a:r>
            <a:r>
              <a:rPr lang="en-US" b="1" dirty="0"/>
              <a:t>Evaluating therapeutic options after progression on a covalent BTK inhibitor</a:t>
            </a:r>
          </a:p>
        </p:txBody>
      </p:sp>
      <p:grpSp>
        <p:nvGrpSpPr>
          <p:cNvPr id="3" name="Group 2">
            <a:extLst>
              <a:ext uri="{FF2B5EF4-FFF2-40B4-BE49-F238E27FC236}">
                <a16:creationId xmlns:a16="http://schemas.microsoft.com/office/drawing/2014/main" id="{8C4E3DE1-637C-015D-87A9-A77981DA4FB8}"/>
              </a:ext>
            </a:extLst>
          </p:cNvPr>
          <p:cNvGrpSpPr/>
          <p:nvPr/>
        </p:nvGrpSpPr>
        <p:grpSpPr>
          <a:xfrm>
            <a:off x="4890807" y="2166208"/>
            <a:ext cx="6548524" cy="2659195"/>
            <a:chOff x="4890807" y="1604894"/>
            <a:chExt cx="6548524" cy="2659195"/>
          </a:xfrm>
        </p:grpSpPr>
        <p:sp>
          <p:nvSpPr>
            <p:cNvPr id="22" name="Content Placeholder 2">
              <a:extLst>
                <a:ext uri="{FF2B5EF4-FFF2-40B4-BE49-F238E27FC236}">
                  <a16:creationId xmlns:a16="http://schemas.microsoft.com/office/drawing/2014/main" id="{E24D3EB4-B884-2AFF-D37F-900B8CFB0744}"/>
                </a:ext>
              </a:extLst>
            </p:cNvPr>
            <p:cNvSpPr txBox="1">
              <a:spLocks/>
            </p:cNvSpPr>
            <p:nvPr/>
          </p:nvSpPr>
          <p:spPr>
            <a:xfrm>
              <a:off x="5085362" y="1757848"/>
              <a:ext cx="2718725" cy="2416046"/>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US" b="1"/>
                <a:t>History of present illness</a:t>
              </a:r>
            </a:p>
            <a:p>
              <a:pPr marL="171450" indent="-171450">
                <a:spcBef>
                  <a:spcPts val="600"/>
                </a:spcBef>
                <a:spcAft>
                  <a:spcPts val="0"/>
                </a:spcAft>
                <a:buFont typeface="Arial" panose="020B0604020202020204" pitchFamily="34" charset="0"/>
                <a:buChar char="•"/>
              </a:pPr>
              <a:r>
                <a:rPr lang="en-US" sz="1400"/>
                <a:t>5 years ago, Frank presented with swollen lymph nodes and biopsy confirmed MCL</a:t>
              </a:r>
            </a:p>
            <a:p>
              <a:pPr marL="171450" indent="-171450">
                <a:spcBef>
                  <a:spcPts val="600"/>
                </a:spcBef>
                <a:spcAft>
                  <a:spcPts val="0"/>
                </a:spcAft>
                <a:buFont typeface="Arial" panose="020B0604020202020204" pitchFamily="34" charset="0"/>
                <a:buChar char="•"/>
              </a:pPr>
              <a:r>
                <a:rPr lang="en-US" sz="1400"/>
                <a:t>Completed a course of BR and then progressed</a:t>
              </a:r>
            </a:p>
            <a:p>
              <a:pPr marL="171450" indent="-171450">
                <a:spcBef>
                  <a:spcPts val="600"/>
                </a:spcBef>
                <a:spcAft>
                  <a:spcPts val="0"/>
                </a:spcAft>
                <a:buFont typeface="Arial" panose="020B0604020202020204" pitchFamily="34" charset="0"/>
                <a:buChar char="•"/>
              </a:pPr>
              <a:r>
                <a:rPr lang="en-US" sz="1400"/>
                <a:t>Achieved partial response with a covalent BTK inhibitor, but </a:t>
              </a:r>
              <a:br>
                <a:rPr lang="en-US" sz="1400"/>
              </a:br>
              <a:r>
                <a:rPr lang="en-US" sz="1400"/>
                <a:t>is now presenting with signs </a:t>
              </a:r>
              <a:br>
                <a:rPr lang="en-US" sz="1400"/>
              </a:br>
              <a:r>
                <a:rPr lang="en-US" sz="1400"/>
                <a:t>of progression</a:t>
              </a:r>
              <a:endParaRPr lang="en-US" sz="1200">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B65AEB2F-20FD-3E06-1829-249BA3BB9237}"/>
                </a:ext>
              </a:extLst>
            </p:cNvPr>
            <p:cNvCxnSpPr>
              <a:cxnSpLocks/>
            </p:cNvCxnSpPr>
            <p:nvPr/>
          </p:nvCxnSpPr>
          <p:spPr>
            <a:xfrm>
              <a:off x="8299593" y="1726163"/>
              <a:ext cx="0" cy="2537926"/>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B7D5E752-8D31-648B-D907-C1637F90669A}"/>
                </a:ext>
              </a:extLst>
            </p:cNvPr>
            <p:cNvSpPr txBox="1">
              <a:spLocks/>
            </p:cNvSpPr>
            <p:nvPr/>
          </p:nvSpPr>
          <p:spPr>
            <a:xfrm>
              <a:off x="8705640" y="1757848"/>
              <a:ext cx="2529710" cy="969496"/>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spcAft>
                  <a:spcPts val="0"/>
                </a:spcAft>
              </a:pPr>
              <a:r>
                <a:rPr lang="en-US" b="1"/>
                <a:t>Additional considerations</a:t>
              </a:r>
            </a:p>
            <a:p>
              <a:pPr marL="171450" indent="-171450">
                <a:spcBef>
                  <a:spcPts val="600"/>
                </a:spcBef>
                <a:spcAft>
                  <a:spcPts val="0"/>
                </a:spcAft>
                <a:buFont typeface="Arial" panose="020B0604020202020204" pitchFamily="34" charset="0"/>
                <a:buChar char="•"/>
              </a:pPr>
              <a:r>
                <a:rPr lang="en-US" sz="1400"/>
                <a:t>Deemed unfit for ASCT </a:t>
              </a:r>
              <a:br>
                <a:rPr lang="en-US" sz="1400"/>
              </a:br>
              <a:r>
                <a:rPr lang="en-US" sz="1400"/>
                <a:t>due to his age and lack </a:t>
              </a:r>
              <a:br>
                <a:rPr lang="en-US" sz="1400"/>
              </a:br>
              <a:r>
                <a:rPr lang="en-US" sz="1400"/>
                <a:t>of social support</a:t>
              </a:r>
              <a:endParaRPr lang="en-US" sz="1200">
                <a:latin typeface="Arial" panose="020B0604020202020204" pitchFamily="34" charset="0"/>
                <a:ea typeface="Calibri" panose="020F0502020204030204" pitchFamily="34" charset="0"/>
                <a:cs typeface="Arial" panose="020B0604020202020204" pitchFamily="34" charset="0"/>
              </a:endParaRPr>
            </a:p>
          </p:txBody>
        </p:sp>
        <p:sp>
          <p:nvSpPr>
            <p:cNvPr id="28" name="Content Placeholder 2">
              <a:extLst>
                <a:ext uri="{FF2B5EF4-FFF2-40B4-BE49-F238E27FC236}">
                  <a16:creationId xmlns:a16="http://schemas.microsoft.com/office/drawing/2014/main" id="{F78B5BC4-F47A-0B9F-FC11-6B1FB71CAF54}"/>
                </a:ext>
              </a:extLst>
            </p:cNvPr>
            <p:cNvSpPr txBox="1">
              <a:spLocks/>
            </p:cNvSpPr>
            <p:nvPr/>
          </p:nvSpPr>
          <p:spPr>
            <a:xfrm>
              <a:off x="8705639" y="3511911"/>
              <a:ext cx="2733691" cy="53860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spcAft>
                  <a:spcPts val="0"/>
                </a:spcAft>
              </a:pPr>
              <a:r>
                <a:rPr lang="en-US" b="1"/>
                <a:t>Patient attitude</a:t>
              </a:r>
            </a:p>
            <a:p>
              <a:pPr marL="171450" indent="-171450">
                <a:spcBef>
                  <a:spcPts val="600"/>
                </a:spcBef>
                <a:spcAft>
                  <a:spcPts val="0"/>
                </a:spcAft>
                <a:buFont typeface="Arial" panose="020B0604020202020204" pitchFamily="34" charset="0"/>
                <a:buChar char="•"/>
              </a:pPr>
              <a:r>
                <a:rPr lang="en-US" sz="1400"/>
                <a:t>Interested in an oral therapy</a:t>
              </a:r>
              <a:endParaRPr lang="en-US" sz="1200">
                <a:latin typeface="Arial" panose="020B0604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3D1475B-6E68-A43F-E1FE-ADB1001CACD1}"/>
                </a:ext>
              </a:extLst>
            </p:cNvPr>
            <p:cNvCxnSpPr/>
            <p:nvPr/>
          </p:nvCxnSpPr>
          <p:spPr>
            <a:xfrm>
              <a:off x="8481527" y="3048847"/>
              <a:ext cx="2957804"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4F40183D-8A5F-84FA-BCB4-FFDFBEEBC257}"/>
                </a:ext>
              </a:extLst>
            </p:cNvPr>
            <p:cNvSpPr/>
            <p:nvPr/>
          </p:nvSpPr>
          <p:spPr>
            <a:xfrm>
              <a:off x="4890807" y="1604894"/>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a:extLst>
                <a:ext uri="{FF2B5EF4-FFF2-40B4-BE49-F238E27FC236}">
                  <a16:creationId xmlns:a16="http://schemas.microsoft.com/office/drawing/2014/main" id="{D231E911-E2BD-A159-3507-785DA38D01C3}"/>
                </a:ext>
              </a:extLst>
            </p:cNvPr>
            <p:cNvSpPr/>
            <p:nvPr/>
          </p:nvSpPr>
          <p:spPr>
            <a:xfrm>
              <a:off x="8529746" y="1604894"/>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98F5AA2C-DF54-6BA1-F26A-124FC3DEE200}"/>
                </a:ext>
              </a:extLst>
            </p:cNvPr>
            <p:cNvSpPr/>
            <p:nvPr/>
          </p:nvSpPr>
          <p:spPr>
            <a:xfrm>
              <a:off x="8529746" y="3349626"/>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A08A63DE-B2BD-46E6-4A53-898F050AB86A}"/>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4221343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844A-384E-3044-3395-7811E6F2B15B}"/>
              </a:ext>
            </a:extLst>
          </p:cNvPr>
          <p:cNvSpPr>
            <a:spLocks noGrp="1"/>
          </p:cNvSpPr>
          <p:nvPr>
            <p:ph type="ctrTitle"/>
          </p:nvPr>
        </p:nvSpPr>
        <p:spPr>
          <a:xfrm>
            <a:off x="2388473" y="3996879"/>
            <a:ext cx="8298575" cy="893064"/>
          </a:xfrm>
        </p:spPr>
        <p:txBody>
          <a:bodyPr>
            <a:normAutofit fontScale="90000"/>
          </a:bodyPr>
          <a:lstStyle/>
          <a:p>
            <a:pPr algn="l"/>
            <a:r>
              <a:rPr lang="en-US" b="1"/>
              <a:t>Alternate slides</a:t>
            </a:r>
          </a:p>
        </p:txBody>
      </p:sp>
      <p:sp>
        <p:nvSpPr>
          <p:cNvPr id="3" name="Footer Placeholder 2">
            <a:extLst>
              <a:ext uri="{FF2B5EF4-FFF2-40B4-BE49-F238E27FC236}">
                <a16:creationId xmlns:a16="http://schemas.microsoft.com/office/drawing/2014/main" id="{E9475544-0ABD-906B-66EA-C1A341056F92}"/>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325948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CB0D1D-4C74-5140-BFD7-8854DFABD21C}"/>
              </a:ext>
            </a:extLst>
          </p:cNvPr>
          <p:cNvSpPr>
            <a:spLocks noGrp="1"/>
          </p:cNvSpPr>
          <p:nvPr>
            <p:ph type="title"/>
          </p:nvPr>
        </p:nvSpPr>
        <p:spPr>
          <a:xfrm>
            <a:off x="685800" y="446056"/>
            <a:ext cx="10839451" cy="757102"/>
          </a:xfrm>
        </p:spPr>
        <p:txBody>
          <a:bodyPr>
            <a:noAutofit/>
          </a:bodyPr>
          <a:lstStyle/>
          <a:p>
            <a:r>
              <a:rPr lang="en-US" dirty="0">
                <a:ea typeface="+mj-lt"/>
                <a:cs typeface="+mj-lt"/>
              </a:rPr>
              <a:t>The efficacy of </a:t>
            </a:r>
            <a:r>
              <a:rPr lang="en-US" dirty="0" err="1">
                <a:ea typeface="+mj-lt"/>
                <a:cs typeface="+mj-lt"/>
              </a:rPr>
              <a:t>pirtobrutinib</a:t>
            </a:r>
            <a:r>
              <a:rPr lang="en-US" dirty="0">
                <a:ea typeface="+mj-lt"/>
                <a:cs typeface="+mj-lt"/>
              </a:rPr>
              <a:t> was studied in a </a:t>
            </a:r>
            <a:r>
              <a:rPr lang="en-US" dirty="0">
                <a:solidFill>
                  <a:schemeClr val="accent1"/>
                </a:solidFill>
                <a:ea typeface="+mj-lt"/>
                <a:cs typeface="+mj-lt"/>
              </a:rPr>
              <a:t>heavily pretreated </a:t>
            </a:r>
            <a:r>
              <a:rPr lang="en-US" dirty="0">
                <a:ea typeface="+mj-lt"/>
                <a:cs typeface="+mj-lt"/>
              </a:rPr>
              <a:t>MCL population (</a:t>
            </a:r>
            <a:r>
              <a:rPr lang="en-US" cap="none" dirty="0">
                <a:ea typeface="+mj-lt"/>
                <a:cs typeface="+mj-lt"/>
              </a:rPr>
              <a:t>n</a:t>
            </a:r>
            <a:r>
              <a:rPr lang="en-US" dirty="0">
                <a:ea typeface="+mj-lt"/>
                <a:cs typeface="+mj-lt"/>
              </a:rPr>
              <a:t>=90)</a:t>
            </a:r>
            <a:r>
              <a:rPr lang="en-US" baseline="30000" dirty="0">
                <a:ea typeface="+mj-lt"/>
                <a:cs typeface="+mj-lt"/>
              </a:rPr>
              <a:t>1,2*</a:t>
            </a:r>
          </a:p>
        </p:txBody>
      </p:sp>
      <p:sp>
        <p:nvSpPr>
          <p:cNvPr id="10" name="TextBox 9">
            <a:extLst>
              <a:ext uri="{FF2B5EF4-FFF2-40B4-BE49-F238E27FC236}">
                <a16:creationId xmlns:a16="http://schemas.microsoft.com/office/drawing/2014/main" id="{8E334628-79F3-A8AF-B010-DC5C963E7A1A}"/>
              </a:ext>
            </a:extLst>
          </p:cNvPr>
          <p:cNvSpPr txBox="1"/>
          <p:nvPr/>
        </p:nvSpPr>
        <p:spPr>
          <a:xfrm>
            <a:off x="4943307" y="2014162"/>
            <a:ext cx="2341984" cy="369332"/>
          </a:xfrm>
          <a:prstGeom prst="rect">
            <a:avLst/>
          </a:prstGeom>
          <a:noFill/>
        </p:spPr>
        <p:txBody>
          <a:bodyPr wrap="square" rtlCol="0">
            <a:spAutoFit/>
          </a:bodyPr>
          <a:lstStyle/>
          <a:p>
            <a:pPr>
              <a:lnSpc>
                <a:spcPct val="90000"/>
              </a:lnSpc>
            </a:pPr>
            <a:r>
              <a:rPr lang="en-US" sz="2000" b="1" dirty="0">
                <a:solidFill>
                  <a:schemeClr val="accent1"/>
                </a:solidFill>
              </a:rPr>
              <a:t>Prior Therapies</a:t>
            </a:r>
            <a:endParaRPr lang="en-US" sz="1600" dirty="0">
              <a:solidFill>
                <a:schemeClr val="accent1"/>
              </a:solidFill>
            </a:endParaRPr>
          </a:p>
        </p:txBody>
      </p:sp>
      <p:sp>
        <p:nvSpPr>
          <p:cNvPr id="12" name="TextBox 11">
            <a:extLst>
              <a:ext uri="{FF2B5EF4-FFF2-40B4-BE49-F238E27FC236}">
                <a16:creationId xmlns:a16="http://schemas.microsoft.com/office/drawing/2014/main" id="{7E6EA51F-3F5F-090A-830F-C03EBACB2D8A}"/>
              </a:ext>
            </a:extLst>
          </p:cNvPr>
          <p:cNvSpPr txBox="1"/>
          <p:nvPr/>
        </p:nvSpPr>
        <p:spPr>
          <a:xfrm>
            <a:off x="4938545" y="2521718"/>
            <a:ext cx="2341984" cy="286232"/>
          </a:xfrm>
          <a:prstGeom prst="rect">
            <a:avLst/>
          </a:prstGeom>
          <a:noFill/>
        </p:spPr>
        <p:txBody>
          <a:bodyPr wrap="square" rtlCol="0">
            <a:spAutoFit/>
          </a:bodyPr>
          <a:lstStyle/>
          <a:p>
            <a:pPr>
              <a:lnSpc>
                <a:spcPct val="90000"/>
              </a:lnSpc>
              <a:tabLst>
                <a:tab pos="515938" algn="l"/>
              </a:tabLst>
            </a:pPr>
            <a:r>
              <a:rPr lang="en-US" sz="1400" b="1"/>
              <a:t>100%</a:t>
            </a:r>
            <a:r>
              <a:rPr lang="en-US" sz="1400"/>
              <a:t>	BTK inhibitor</a:t>
            </a:r>
            <a:endParaRPr lang="en-US" sz="1100"/>
          </a:p>
        </p:txBody>
      </p:sp>
      <p:sp>
        <p:nvSpPr>
          <p:cNvPr id="13" name="TextBox 12">
            <a:extLst>
              <a:ext uri="{FF2B5EF4-FFF2-40B4-BE49-F238E27FC236}">
                <a16:creationId xmlns:a16="http://schemas.microsoft.com/office/drawing/2014/main" id="{78950B69-1CF7-C197-02DA-611DEAB76763}"/>
              </a:ext>
            </a:extLst>
          </p:cNvPr>
          <p:cNvSpPr txBox="1"/>
          <p:nvPr/>
        </p:nvSpPr>
        <p:spPr>
          <a:xfrm>
            <a:off x="4938545" y="2927280"/>
            <a:ext cx="2341984" cy="286232"/>
          </a:xfrm>
          <a:prstGeom prst="rect">
            <a:avLst/>
          </a:prstGeom>
          <a:noFill/>
        </p:spPr>
        <p:txBody>
          <a:bodyPr wrap="square" rtlCol="0">
            <a:spAutoFit/>
          </a:bodyPr>
          <a:lstStyle/>
          <a:p>
            <a:pPr>
              <a:lnSpc>
                <a:spcPct val="90000"/>
              </a:lnSpc>
              <a:tabLst>
                <a:tab pos="515938" algn="l"/>
              </a:tabLst>
            </a:pPr>
            <a:r>
              <a:rPr lang="en-US" sz="1400" b="1"/>
              <a:t>96%</a:t>
            </a:r>
            <a:r>
              <a:rPr lang="en-US" sz="1400"/>
              <a:t>	Anti-CD20 antibody</a:t>
            </a:r>
            <a:endParaRPr lang="en-US" sz="1100"/>
          </a:p>
        </p:txBody>
      </p:sp>
      <p:cxnSp>
        <p:nvCxnSpPr>
          <p:cNvPr id="14" name="Straight Connector 13">
            <a:extLst>
              <a:ext uri="{FF2B5EF4-FFF2-40B4-BE49-F238E27FC236}">
                <a16:creationId xmlns:a16="http://schemas.microsoft.com/office/drawing/2014/main" id="{B2EDD96F-35BC-FD36-2C3E-04BF6834D757}"/>
              </a:ext>
            </a:extLst>
          </p:cNvPr>
          <p:cNvCxnSpPr>
            <a:cxnSpLocks/>
          </p:cNvCxnSpPr>
          <p:nvPr/>
        </p:nvCxnSpPr>
        <p:spPr>
          <a:xfrm>
            <a:off x="4986591" y="3273177"/>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6932F8-06F5-35D8-92B5-CAB37118B695}"/>
              </a:ext>
            </a:extLst>
          </p:cNvPr>
          <p:cNvCxnSpPr>
            <a:cxnSpLocks/>
          </p:cNvCxnSpPr>
          <p:nvPr/>
        </p:nvCxnSpPr>
        <p:spPr>
          <a:xfrm>
            <a:off x="4986591" y="2867615"/>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72EE67-7459-038E-F8D2-63E1ACB2C96C}"/>
              </a:ext>
            </a:extLst>
          </p:cNvPr>
          <p:cNvCxnSpPr>
            <a:cxnSpLocks/>
          </p:cNvCxnSpPr>
          <p:nvPr/>
        </p:nvCxnSpPr>
        <p:spPr>
          <a:xfrm>
            <a:off x="4986591" y="2403272"/>
            <a:ext cx="2133600" cy="0"/>
          </a:xfrm>
          <a:prstGeom prst="line">
            <a:avLst/>
          </a:prstGeom>
          <a:ln w="3810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C58E85-24D2-0E0C-21C1-2757362128B0}"/>
              </a:ext>
            </a:extLst>
          </p:cNvPr>
          <p:cNvSpPr txBox="1"/>
          <p:nvPr/>
        </p:nvSpPr>
        <p:spPr>
          <a:xfrm>
            <a:off x="4938545" y="3332842"/>
            <a:ext cx="2341984" cy="286232"/>
          </a:xfrm>
          <a:prstGeom prst="rect">
            <a:avLst/>
          </a:prstGeom>
          <a:noFill/>
        </p:spPr>
        <p:txBody>
          <a:bodyPr wrap="square" rtlCol="0">
            <a:spAutoFit/>
          </a:bodyPr>
          <a:lstStyle/>
          <a:p>
            <a:pPr>
              <a:lnSpc>
                <a:spcPct val="90000"/>
              </a:lnSpc>
              <a:tabLst>
                <a:tab pos="515938" algn="l"/>
              </a:tabLst>
            </a:pPr>
            <a:r>
              <a:rPr lang="en-US" sz="1400" b="1"/>
              <a:t>88%</a:t>
            </a:r>
            <a:r>
              <a:rPr lang="en-US" sz="1400"/>
              <a:t>	Chemotherapy</a:t>
            </a:r>
            <a:endParaRPr lang="en-US" sz="1100"/>
          </a:p>
        </p:txBody>
      </p:sp>
      <p:cxnSp>
        <p:nvCxnSpPr>
          <p:cNvPr id="19" name="Straight Connector 18">
            <a:extLst>
              <a:ext uri="{FF2B5EF4-FFF2-40B4-BE49-F238E27FC236}">
                <a16:creationId xmlns:a16="http://schemas.microsoft.com/office/drawing/2014/main" id="{7C7AB49A-BF77-2B12-FB48-73BE8BE3087B}"/>
              </a:ext>
            </a:extLst>
          </p:cNvPr>
          <p:cNvCxnSpPr>
            <a:cxnSpLocks/>
          </p:cNvCxnSpPr>
          <p:nvPr/>
        </p:nvCxnSpPr>
        <p:spPr>
          <a:xfrm>
            <a:off x="4986591" y="3678739"/>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7B052F-82EB-67B3-897B-3A359F9F2F19}"/>
              </a:ext>
            </a:extLst>
          </p:cNvPr>
          <p:cNvSpPr txBox="1"/>
          <p:nvPr/>
        </p:nvSpPr>
        <p:spPr>
          <a:xfrm>
            <a:off x="4938545" y="3738404"/>
            <a:ext cx="2341984" cy="307777"/>
          </a:xfrm>
          <a:prstGeom prst="rect">
            <a:avLst/>
          </a:prstGeom>
          <a:noFill/>
        </p:spPr>
        <p:txBody>
          <a:bodyPr wrap="square" lIns="91440" tIns="45720" rIns="91440" bIns="45720" rtlCol="0" anchor="t">
            <a:spAutoFit/>
          </a:bodyPr>
          <a:lstStyle/>
          <a:p>
            <a:pPr>
              <a:tabLst>
                <a:tab pos="515938" algn="l"/>
              </a:tabLst>
            </a:pPr>
            <a:r>
              <a:rPr lang="en-US" sz="1400" b="1"/>
              <a:t>23%</a:t>
            </a:r>
            <a:r>
              <a:rPr lang="en-US" sz="1400"/>
              <a:t>   Stem cell transplant</a:t>
            </a:r>
          </a:p>
        </p:txBody>
      </p:sp>
      <p:cxnSp>
        <p:nvCxnSpPr>
          <p:cNvPr id="21" name="Straight Connector 20">
            <a:extLst>
              <a:ext uri="{FF2B5EF4-FFF2-40B4-BE49-F238E27FC236}">
                <a16:creationId xmlns:a16="http://schemas.microsoft.com/office/drawing/2014/main" id="{B7447B6A-DB16-1F25-ECCF-6BF23B8C2DB3}"/>
              </a:ext>
            </a:extLst>
          </p:cNvPr>
          <p:cNvCxnSpPr>
            <a:cxnSpLocks/>
          </p:cNvCxnSpPr>
          <p:nvPr/>
        </p:nvCxnSpPr>
        <p:spPr>
          <a:xfrm>
            <a:off x="4986591" y="4084301"/>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AFB9449-D850-BA24-8587-EB0FE9CEF601}"/>
              </a:ext>
            </a:extLst>
          </p:cNvPr>
          <p:cNvSpPr txBox="1"/>
          <p:nvPr/>
        </p:nvSpPr>
        <p:spPr>
          <a:xfrm>
            <a:off x="4938545" y="4143966"/>
            <a:ext cx="2341984" cy="307777"/>
          </a:xfrm>
          <a:prstGeom prst="rect">
            <a:avLst/>
          </a:prstGeom>
          <a:noFill/>
        </p:spPr>
        <p:txBody>
          <a:bodyPr wrap="square" lIns="91440" tIns="45720" rIns="91440" bIns="45720" rtlCol="0" anchor="t">
            <a:spAutoFit/>
          </a:bodyPr>
          <a:lstStyle/>
          <a:p>
            <a:pPr>
              <a:tabLst>
                <a:tab pos="515938" algn="l"/>
              </a:tabLst>
            </a:pPr>
            <a:r>
              <a:rPr lang="en-US" sz="1400" b="1"/>
              <a:t>21%</a:t>
            </a:r>
            <a:r>
              <a:rPr lang="en-US" sz="1400"/>
              <a:t>   Immunomodulator</a:t>
            </a:r>
          </a:p>
        </p:txBody>
      </p:sp>
      <p:cxnSp>
        <p:nvCxnSpPr>
          <p:cNvPr id="23" name="Straight Connector 22">
            <a:extLst>
              <a:ext uri="{FF2B5EF4-FFF2-40B4-BE49-F238E27FC236}">
                <a16:creationId xmlns:a16="http://schemas.microsoft.com/office/drawing/2014/main" id="{2864947E-60BF-3301-D1C8-BC2721642487}"/>
              </a:ext>
            </a:extLst>
          </p:cNvPr>
          <p:cNvCxnSpPr>
            <a:cxnSpLocks/>
          </p:cNvCxnSpPr>
          <p:nvPr/>
        </p:nvCxnSpPr>
        <p:spPr>
          <a:xfrm>
            <a:off x="4986591" y="4489863"/>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237F53-523D-0CB0-15E3-AD7D7DDDC4A3}"/>
              </a:ext>
            </a:extLst>
          </p:cNvPr>
          <p:cNvSpPr txBox="1"/>
          <p:nvPr/>
        </p:nvSpPr>
        <p:spPr>
          <a:xfrm>
            <a:off x="4938545" y="4549528"/>
            <a:ext cx="2341984" cy="286232"/>
          </a:xfrm>
          <a:prstGeom prst="rect">
            <a:avLst/>
          </a:prstGeom>
          <a:noFill/>
        </p:spPr>
        <p:txBody>
          <a:bodyPr wrap="square" rtlCol="0">
            <a:spAutoFit/>
          </a:bodyPr>
          <a:lstStyle/>
          <a:p>
            <a:pPr>
              <a:lnSpc>
                <a:spcPct val="90000"/>
              </a:lnSpc>
              <a:tabLst>
                <a:tab pos="515938" algn="l"/>
              </a:tabLst>
            </a:pPr>
            <a:r>
              <a:rPr lang="en-US" sz="1400" b="1"/>
              <a:t>16%</a:t>
            </a:r>
            <a:r>
              <a:rPr lang="en-US" sz="1400"/>
              <a:t>	BCL2 inhibitor</a:t>
            </a:r>
            <a:endParaRPr lang="en-US" sz="1100"/>
          </a:p>
        </p:txBody>
      </p:sp>
      <p:cxnSp>
        <p:nvCxnSpPr>
          <p:cNvPr id="25" name="Straight Connector 24">
            <a:extLst>
              <a:ext uri="{FF2B5EF4-FFF2-40B4-BE49-F238E27FC236}">
                <a16:creationId xmlns:a16="http://schemas.microsoft.com/office/drawing/2014/main" id="{A13B91B8-86A7-CB3D-9E94-E9E51125D4DB}"/>
              </a:ext>
            </a:extLst>
          </p:cNvPr>
          <p:cNvCxnSpPr>
            <a:cxnSpLocks/>
          </p:cNvCxnSpPr>
          <p:nvPr/>
        </p:nvCxnSpPr>
        <p:spPr>
          <a:xfrm>
            <a:off x="4986591" y="4895425"/>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654EE1A-B86E-FDC2-B194-FA00F87CC205}"/>
              </a:ext>
            </a:extLst>
          </p:cNvPr>
          <p:cNvSpPr txBox="1"/>
          <p:nvPr/>
        </p:nvSpPr>
        <p:spPr>
          <a:xfrm>
            <a:off x="4938545" y="4955090"/>
            <a:ext cx="2341984" cy="286232"/>
          </a:xfrm>
          <a:prstGeom prst="rect">
            <a:avLst/>
          </a:prstGeom>
          <a:noFill/>
        </p:spPr>
        <p:txBody>
          <a:bodyPr wrap="square" lIns="91440" tIns="45720" rIns="91440" bIns="45720" rtlCol="0" anchor="t">
            <a:spAutoFit/>
          </a:bodyPr>
          <a:lstStyle/>
          <a:p>
            <a:pPr>
              <a:lnSpc>
                <a:spcPct val="90000"/>
              </a:lnSpc>
              <a:tabLst>
                <a:tab pos="515938" algn="l"/>
              </a:tabLst>
            </a:pPr>
            <a:r>
              <a:rPr lang="en-US" sz="1400" b="1"/>
              <a:t>4%</a:t>
            </a:r>
            <a:r>
              <a:rPr lang="en-US" sz="1400"/>
              <a:t>	CAR T-cell therapy</a:t>
            </a:r>
            <a:endParaRPr lang="en-US" sz="1100"/>
          </a:p>
        </p:txBody>
      </p:sp>
      <p:cxnSp>
        <p:nvCxnSpPr>
          <p:cNvPr id="27" name="Straight Connector 26">
            <a:extLst>
              <a:ext uri="{FF2B5EF4-FFF2-40B4-BE49-F238E27FC236}">
                <a16:creationId xmlns:a16="http://schemas.microsoft.com/office/drawing/2014/main" id="{7D106014-94D2-22CE-FEDB-4F89C65DFD66}"/>
              </a:ext>
            </a:extLst>
          </p:cNvPr>
          <p:cNvCxnSpPr>
            <a:cxnSpLocks/>
          </p:cNvCxnSpPr>
          <p:nvPr/>
        </p:nvCxnSpPr>
        <p:spPr>
          <a:xfrm>
            <a:off x="4986591" y="5300987"/>
            <a:ext cx="2133600"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E56ECE2-AB6B-AADD-EC6C-0D94887A504C}"/>
              </a:ext>
            </a:extLst>
          </p:cNvPr>
          <p:cNvSpPr txBox="1"/>
          <p:nvPr/>
        </p:nvSpPr>
        <p:spPr>
          <a:xfrm>
            <a:off x="4938545" y="5360655"/>
            <a:ext cx="2341984" cy="286232"/>
          </a:xfrm>
          <a:prstGeom prst="rect">
            <a:avLst/>
          </a:prstGeom>
          <a:noFill/>
        </p:spPr>
        <p:txBody>
          <a:bodyPr wrap="square" rtlCol="0">
            <a:spAutoFit/>
          </a:bodyPr>
          <a:lstStyle/>
          <a:p>
            <a:pPr>
              <a:lnSpc>
                <a:spcPct val="90000"/>
              </a:lnSpc>
              <a:tabLst>
                <a:tab pos="515938" algn="l"/>
              </a:tabLst>
            </a:pPr>
            <a:r>
              <a:rPr lang="en-US" sz="1400" b="1"/>
              <a:t>3%</a:t>
            </a:r>
            <a:r>
              <a:rPr lang="en-US" sz="1400"/>
              <a:t>	PI3K inhibitor</a:t>
            </a:r>
            <a:endParaRPr lang="en-US" sz="1100"/>
          </a:p>
        </p:txBody>
      </p:sp>
      <p:sp>
        <p:nvSpPr>
          <p:cNvPr id="29" name="Arc 28">
            <a:extLst>
              <a:ext uri="{FF2B5EF4-FFF2-40B4-BE49-F238E27FC236}">
                <a16:creationId xmlns:a16="http://schemas.microsoft.com/office/drawing/2014/main" id="{4327A085-8E54-187A-16CD-5A139FCEB9A3}"/>
              </a:ext>
            </a:extLst>
          </p:cNvPr>
          <p:cNvSpPr/>
          <p:nvPr/>
        </p:nvSpPr>
        <p:spPr>
          <a:xfrm>
            <a:off x="1317510" y="2109752"/>
            <a:ext cx="3362246" cy="3375408"/>
          </a:xfrm>
          <a:prstGeom prst="arc">
            <a:avLst>
              <a:gd name="adj1" fmla="val 13570610"/>
              <a:gd name="adj2" fmla="val 11477712"/>
            </a:avLst>
          </a:prstGeom>
          <a:noFill/>
          <a:ln w="117475"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0">
            <a:extLst>
              <a:ext uri="{FF2B5EF4-FFF2-40B4-BE49-F238E27FC236}">
                <a16:creationId xmlns:a16="http://schemas.microsoft.com/office/drawing/2014/main" id="{E708E6C7-221B-2910-09B9-014023FEC859}"/>
              </a:ext>
            </a:extLst>
          </p:cNvPr>
          <p:cNvGraphicFramePr>
            <a:graphicFrameLocks noGrp="1"/>
          </p:cNvGraphicFramePr>
          <p:nvPr>
            <p:extLst>
              <p:ext uri="{D42A27DB-BD31-4B8C-83A1-F6EECF244321}">
                <p14:modId xmlns:p14="http://schemas.microsoft.com/office/powerpoint/2010/main" val="3005768952"/>
              </p:ext>
            </p:extLst>
          </p:nvPr>
        </p:nvGraphicFramePr>
        <p:xfrm>
          <a:off x="1819198" y="2710271"/>
          <a:ext cx="2358846" cy="1767384"/>
        </p:xfrm>
        <a:graphic>
          <a:graphicData uri="http://schemas.openxmlformats.org/drawingml/2006/table">
            <a:tbl>
              <a:tblPr firstRow="1" bandRow="1">
                <a:tableStyleId>{2D5ABB26-0587-4C30-8999-92F81FD0307C}</a:tableStyleId>
              </a:tblPr>
              <a:tblGrid>
                <a:gridCol w="1179423">
                  <a:extLst>
                    <a:ext uri="{9D8B030D-6E8A-4147-A177-3AD203B41FA5}">
                      <a16:colId xmlns:a16="http://schemas.microsoft.com/office/drawing/2014/main" val="4060869205"/>
                    </a:ext>
                  </a:extLst>
                </a:gridCol>
                <a:gridCol w="1179423">
                  <a:extLst>
                    <a:ext uri="{9D8B030D-6E8A-4147-A177-3AD203B41FA5}">
                      <a16:colId xmlns:a16="http://schemas.microsoft.com/office/drawing/2014/main" val="2402390779"/>
                    </a:ext>
                  </a:extLst>
                </a:gridCol>
              </a:tblGrid>
              <a:tr h="300392">
                <a:tc gridSpan="2">
                  <a:txBody>
                    <a:bodyPr/>
                    <a:lstStyle/>
                    <a:p>
                      <a:pPr algn="l">
                        <a:lnSpc>
                          <a:spcPct val="90000"/>
                        </a:lnSpc>
                      </a:pPr>
                      <a:r>
                        <a:rPr lang="en-US" sz="1500" dirty="0"/>
                        <a:t>Prior line(s):</a:t>
                      </a:r>
                    </a:p>
                  </a:txBody>
                  <a:tcPr marL="115535" marR="115535" marT="46214" marB="46214">
                    <a:lnB w="12700" cap="flat" cmpd="sng" algn="ctr">
                      <a:solidFill>
                        <a:schemeClr val="bg1">
                          <a:lumMod val="75000"/>
                        </a:schemeClr>
                      </a:solidFill>
                      <a:prstDash val="solid"/>
                      <a:round/>
                      <a:headEnd type="none" w="med" len="med"/>
                      <a:tailEnd type="none" w="med" len="med"/>
                    </a:lnB>
                  </a:tcPr>
                </a:tc>
                <a:tc hMerge="1">
                  <a:txBody>
                    <a:bodyPr/>
                    <a:lstStyle/>
                    <a:p>
                      <a:endParaRPr lang="en-US" sz="1400"/>
                    </a:p>
                  </a:txBody>
                  <a:tcPr marT="36576" marB="36576">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94056383"/>
                  </a:ext>
                </a:extLst>
              </a:tr>
              <a:tr h="362011">
                <a:tc>
                  <a:txBody>
                    <a:bodyPr/>
                    <a:lstStyle/>
                    <a:p>
                      <a:pPr algn="ctr"/>
                      <a:r>
                        <a:rPr lang="en-US" sz="1800" dirty="0"/>
                        <a:t>1</a:t>
                      </a:r>
                    </a:p>
                  </a:txBody>
                  <a:tcPr marL="115535" marR="115535" marT="46214" marB="46214">
                    <a:lnT w="12700" cap="flat" cmpd="sng" algn="ctr">
                      <a:solidFill>
                        <a:schemeClr val="bg1">
                          <a:lumMod val="75000"/>
                        </a:schemeClr>
                      </a:solidFill>
                      <a:prstDash val="solid"/>
                      <a:round/>
                      <a:headEnd type="none" w="med" len="med"/>
                      <a:tailEnd type="none" w="med" len="med"/>
                    </a:lnT>
                  </a:tcPr>
                </a:tc>
                <a:tc>
                  <a:txBody>
                    <a:bodyPr/>
                    <a:lstStyle/>
                    <a:p>
                      <a:pPr algn="ctr"/>
                      <a:r>
                        <a:rPr lang="en-US" sz="1800" b="1" dirty="0"/>
                        <a:t>8%</a:t>
                      </a:r>
                    </a:p>
                  </a:txBody>
                  <a:tcPr marL="115535" marR="115535" marT="46214" marB="46214">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983228718"/>
                  </a:ext>
                </a:extLst>
              </a:tr>
              <a:tr h="362011">
                <a:tc>
                  <a:txBody>
                    <a:bodyPr/>
                    <a:lstStyle/>
                    <a:p>
                      <a:pPr algn="ctr"/>
                      <a:r>
                        <a:rPr lang="en-US" sz="1800" dirty="0"/>
                        <a:t>2</a:t>
                      </a:r>
                    </a:p>
                  </a:txBody>
                  <a:tcPr marL="115535" marR="115535" marT="46214" marB="46214"/>
                </a:tc>
                <a:tc>
                  <a:txBody>
                    <a:bodyPr/>
                    <a:lstStyle/>
                    <a:p>
                      <a:pPr algn="ctr"/>
                      <a:r>
                        <a:rPr lang="en-US" sz="1800" b="1" dirty="0"/>
                        <a:t>38%</a:t>
                      </a:r>
                    </a:p>
                  </a:txBody>
                  <a:tcPr marL="115535" marR="115535" marT="46214" marB="46214"/>
                </a:tc>
                <a:extLst>
                  <a:ext uri="{0D108BD9-81ED-4DB2-BD59-A6C34878D82A}">
                    <a16:rowId xmlns:a16="http://schemas.microsoft.com/office/drawing/2014/main" val="3849052933"/>
                  </a:ext>
                </a:extLst>
              </a:tr>
              <a:tr h="362011">
                <a:tc>
                  <a:txBody>
                    <a:bodyPr/>
                    <a:lstStyle/>
                    <a:p>
                      <a:pPr algn="ctr"/>
                      <a:r>
                        <a:rPr lang="en-US" sz="1800" dirty="0"/>
                        <a:t>3</a:t>
                      </a:r>
                    </a:p>
                  </a:txBody>
                  <a:tcPr marL="115535" marR="115535" marT="46214" marB="46214"/>
                </a:tc>
                <a:tc>
                  <a:txBody>
                    <a:bodyPr/>
                    <a:lstStyle/>
                    <a:p>
                      <a:pPr algn="ctr"/>
                      <a:r>
                        <a:rPr lang="en-US" sz="1800" b="1" dirty="0"/>
                        <a:t>20%</a:t>
                      </a:r>
                    </a:p>
                  </a:txBody>
                  <a:tcPr marL="115535" marR="115535" marT="46214" marB="46214"/>
                </a:tc>
                <a:extLst>
                  <a:ext uri="{0D108BD9-81ED-4DB2-BD59-A6C34878D82A}">
                    <a16:rowId xmlns:a16="http://schemas.microsoft.com/office/drawing/2014/main" val="651182116"/>
                  </a:ext>
                </a:extLst>
              </a:tr>
              <a:tr h="362011">
                <a:tc>
                  <a:txBody>
                    <a:bodyPr/>
                    <a:lstStyle/>
                    <a:p>
                      <a:pPr algn="ctr"/>
                      <a:r>
                        <a:rPr lang="en-US" sz="1800" dirty="0"/>
                        <a:t>4-8</a:t>
                      </a:r>
                    </a:p>
                  </a:txBody>
                  <a:tcPr marL="115535" marR="115535" marT="46214" marB="46214">
                    <a:lnB w="12700" cap="flat" cmpd="sng" algn="ctr">
                      <a:solidFill>
                        <a:schemeClr val="bg1">
                          <a:lumMod val="75000"/>
                        </a:schemeClr>
                      </a:solidFill>
                      <a:prstDash val="solid"/>
                      <a:round/>
                      <a:headEnd type="none" w="med" len="med"/>
                      <a:tailEnd type="none" w="med" len="med"/>
                    </a:lnB>
                  </a:tcPr>
                </a:tc>
                <a:tc>
                  <a:txBody>
                    <a:bodyPr/>
                    <a:lstStyle/>
                    <a:p>
                      <a:pPr algn="ctr"/>
                      <a:r>
                        <a:rPr lang="en-US" sz="1800" b="1" dirty="0"/>
                        <a:t>34%</a:t>
                      </a:r>
                    </a:p>
                  </a:txBody>
                  <a:tcPr marL="115535" marR="115535" marT="46214" marB="46214">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78204306"/>
                  </a:ext>
                </a:extLst>
              </a:tr>
            </a:tbl>
          </a:graphicData>
        </a:graphic>
      </p:graphicFrame>
      <p:sp>
        <p:nvSpPr>
          <p:cNvPr id="33" name="TextBox 32">
            <a:extLst>
              <a:ext uri="{FF2B5EF4-FFF2-40B4-BE49-F238E27FC236}">
                <a16:creationId xmlns:a16="http://schemas.microsoft.com/office/drawing/2014/main" id="{6129FF57-F707-ACAB-7926-D4E130414270}"/>
              </a:ext>
            </a:extLst>
          </p:cNvPr>
          <p:cNvSpPr txBox="1"/>
          <p:nvPr/>
        </p:nvSpPr>
        <p:spPr>
          <a:xfrm>
            <a:off x="1703432" y="4511649"/>
            <a:ext cx="2590378" cy="701731"/>
          </a:xfrm>
          <a:prstGeom prst="rect">
            <a:avLst/>
          </a:prstGeom>
          <a:noFill/>
        </p:spPr>
        <p:txBody>
          <a:bodyPr wrap="square" rtlCol="0">
            <a:spAutoFit/>
          </a:bodyPr>
          <a:lstStyle/>
          <a:p>
            <a:pPr algn="ctr">
              <a:lnSpc>
                <a:spcPct val="90000"/>
              </a:lnSpc>
            </a:pPr>
            <a:r>
              <a:rPr lang="en-US" sz="1600" b="1" dirty="0">
                <a:solidFill>
                  <a:schemeClr val="accent1"/>
                </a:solidFill>
              </a:rPr>
              <a:t>Median of 3 prior lines of therapy</a:t>
            </a:r>
          </a:p>
          <a:p>
            <a:pPr algn="ctr">
              <a:lnSpc>
                <a:spcPct val="90000"/>
              </a:lnSpc>
            </a:pPr>
            <a:r>
              <a:rPr lang="en-US" sz="1200" dirty="0">
                <a:solidFill>
                  <a:schemeClr val="accent1"/>
                </a:solidFill>
              </a:rPr>
              <a:t>(range: 1-8)</a:t>
            </a:r>
          </a:p>
        </p:txBody>
      </p:sp>
      <p:grpSp>
        <p:nvGrpSpPr>
          <p:cNvPr id="43" name="Group 42">
            <a:extLst>
              <a:ext uri="{FF2B5EF4-FFF2-40B4-BE49-F238E27FC236}">
                <a16:creationId xmlns:a16="http://schemas.microsoft.com/office/drawing/2014/main" id="{23846642-FFFC-A10A-FDFF-D106FB7CE4F6}"/>
              </a:ext>
            </a:extLst>
          </p:cNvPr>
          <p:cNvGrpSpPr/>
          <p:nvPr/>
        </p:nvGrpSpPr>
        <p:grpSpPr>
          <a:xfrm>
            <a:off x="6800635" y="1089143"/>
            <a:ext cx="3253781" cy="3430551"/>
            <a:chOff x="8528812" y="1579856"/>
            <a:chExt cx="3253781" cy="3430551"/>
          </a:xfrm>
        </p:grpSpPr>
        <p:grpSp>
          <p:nvGrpSpPr>
            <p:cNvPr id="8" name="Group 7">
              <a:extLst>
                <a:ext uri="{FF2B5EF4-FFF2-40B4-BE49-F238E27FC236}">
                  <a16:creationId xmlns:a16="http://schemas.microsoft.com/office/drawing/2014/main" id="{D2FBA7DF-6ED5-6306-A351-EA56FA8DFEAB}"/>
                </a:ext>
              </a:extLst>
            </p:cNvPr>
            <p:cNvGrpSpPr/>
            <p:nvPr/>
          </p:nvGrpSpPr>
          <p:grpSpPr>
            <a:xfrm>
              <a:off x="10205875" y="1579856"/>
              <a:ext cx="1517276" cy="1517276"/>
              <a:chOff x="5585246" y="1511560"/>
              <a:chExt cx="1576873" cy="1576873"/>
            </a:xfrm>
          </p:grpSpPr>
          <p:sp>
            <p:nvSpPr>
              <p:cNvPr id="41" name="Oval 40">
                <a:extLst>
                  <a:ext uri="{FF2B5EF4-FFF2-40B4-BE49-F238E27FC236}">
                    <a16:creationId xmlns:a16="http://schemas.microsoft.com/office/drawing/2014/main" id="{6437BDDF-30A6-1060-E032-2DC611292C3D}"/>
                  </a:ext>
                </a:extLst>
              </p:cNvPr>
              <p:cNvSpPr/>
              <p:nvPr/>
            </p:nvSpPr>
            <p:spPr>
              <a:xfrm>
                <a:off x="5585246" y="1511560"/>
                <a:ext cx="1576873" cy="157687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a:extLst>
                  <a:ext uri="{FF2B5EF4-FFF2-40B4-BE49-F238E27FC236}">
                    <a16:creationId xmlns:a16="http://schemas.microsoft.com/office/drawing/2014/main" id="{92166D94-731E-16CF-FFC0-1AF7DAE6AA67}"/>
                  </a:ext>
                </a:extLst>
              </p:cNvPr>
              <p:cNvSpPr/>
              <p:nvPr/>
            </p:nvSpPr>
            <p:spPr>
              <a:xfrm>
                <a:off x="5585246" y="1511560"/>
                <a:ext cx="1576873" cy="1576873"/>
              </a:xfrm>
              <a:prstGeom prst="arc">
                <a:avLst>
                  <a:gd name="adj1" fmla="val 16200000"/>
                  <a:gd name="adj2" fmla="val 12303728"/>
                </a:avLst>
              </a:prstGeom>
              <a:noFill/>
              <a:ln w="1016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6">
              <a:extLst>
                <a:ext uri="{FF2B5EF4-FFF2-40B4-BE49-F238E27FC236}">
                  <a16:creationId xmlns:a16="http://schemas.microsoft.com/office/drawing/2014/main" id="{8AD61B90-7F5E-7840-33A1-D21ADADBB1C4}"/>
                </a:ext>
              </a:extLst>
            </p:cNvPr>
            <p:cNvSpPr txBox="1">
              <a:spLocks/>
            </p:cNvSpPr>
            <p:nvPr/>
          </p:nvSpPr>
          <p:spPr>
            <a:xfrm>
              <a:off x="10305052" y="1967362"/>
              <a:ext cx="1318921" cy="7017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4400" b="1"/>
                <a:t>81</a:t>
              </a:r>
              <a:r>
                <a:rPr lang="en-US" sz="3600" baseline="44000"/>
                <a:t>%</a:t>
              </a:r>
              <a:endParaRPr lang="en-US" baseline="30000"/>
            </a:p>
          </p:txBody>
        </p:sp>
        <p:sp>
          <p:nvSpPr>
            <p:cNvPr id="15" name="Content Placeholder 6">
              <a:extLst>
                <a:ext uri="{FF2B5EF4-FFF2-40B4-BE49-F238E27FC236}">
                  <a16:creationId xmlns:a16="http://schemas.microsoft.com/office/drawing/2014/main" id="{4DCA2E11-4B54-11A3-7BF7-516B863CACFD}"/>
                </a:ext>
              </a:extLst>
            </p:cNvPr>
            <p:cNvSpPr txBox="1">
              <a:spLocks/>
            </p:cNvSpPr>
            <p:nvPr/>
          </p:nvSpPr>
          <p:spPr>
            <a:xfrm>
              <a:off x="10305052" y="2487542"/>
              <a:ext cx="1318921" cy="258532"/>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200"/>
                <a:t>progression</a:t>
              </a:r>
              <a:endParaRPr lang="en-US" sz="1400" baseline="30000">
                <a:solidFill>
                  <a:srgbClr val="EB026A"/>
                </a:solidFill>
              </a:endParaRPr>
            </a:p>
          </p:txBody>
        </p:sp>
        <p:grpSp>
          <p:nvGrpSpPr>
            <p:cNvPr id="30" name="Group 29">
              <a:extLst>
                <a:ext uri="{FF2B5EF4-FFF2-40B4-BE49-F238E27FC236}">
                  <a16:creationId xmlns:a16="http://schemas.microsoft.com/office/drawing/2014/main" id="{84C00502-76E8-89F1-6897-46FF366983C8}"/>
                </a:ext>
              </a:extLst>
            </p:cNvPr>
            <p:cNvGrpSpPr/>
            <p:nvPr/>
          </p:nvGrpSpPr>
          <p:grpSpPr>
            <a:xfrm>
              <a:off x="10205875" y="3493131"/>
              <a:ext cx="1517276" cy="1517276"/>
              <a:chOff x="5585246" y="3713585"/>
              <a:chExt cx="1576873" cy="1576873"/>
            </a:xfrm>
          </p:grpSpPr>
          <p:sp>
            <p:nvSpPr>
              <p:cNvPr id="39" name="Oval 38">
                <a:extLst>
                  <a:ext uri="{FF2B5EF4-FFF2-40B4-BE49-F238E27FC236}">
                    <a16:creationId xmlns:a16="http://schemas.microsoft.com/office/drawing/2014/main" id="{423A1BB8-12A2-EE62-51CF-089A4368CC17}"/>
                  </a:ext>
                </a:extLst>
              </p:cNvPr>
              <p:cNvSpPr/>
              <p:nvPr/>
            </p:nvSpPr>
            <p:spPr>
              <a:xfrm>
                <a:off x="5585246" y="3713585"/>
                <a:ext cx="1576873" cy="1576873"/>
              </a:xfrm>
              <a:prstGeom prst="ellipse">
                <a:avLst/>
              </a:prstGeom>
              <a:noFill/>
              <a:ln w="1016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9">
                <a:extLst>
                  <a:ext uri="{FF2B5EF4-FFF2-40B4-BE49-F238E27FC236}">
                    <a16:creationId xmlns:a16="http://schemas.microsoft.com/office/drawing/2014/main" id="{51A9AAEE-D41F-67F1-FC6D-298D4EAAA64E}"/>
                  </a:ext>
                </a:extLst>
              </p:cNvPr>
              <p:cNvSpPr/>
              <p:nvPr/>
            </p:nvSpPr>
            <p:spPr>
              <a:xfrm>
                <a:off x="5585246" y="3713585"/>
                <a:ext cx="1576873" cy="1576873"/>
              </a:xfrm>
              <a:prstGeom prst="arc">
                <a:avLst>
                  <a:gd name="adj1" fmla="val 12259730"/>
                  <a:gd name="adj2" fmla="val 16235291"/>
                </a:avLst>
              </a:prstGeom>
              <a:noFill/>
              <a:ln w="1016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ontent Placeholder 6">
              <a:extLst>
                <a:ext uri="{FF2B5EF4-FFF2-40B4-BE49-F238E27FC236}">
                  <a16:creationId xmlns:a16="http://schemas.microsoft.com/office/drawing/2014/main" id="{223E56BB-D2E4-D11D-659D-FA80D8BE5409}"/>
                </a:ext>
              </a:extLst>
            </p:cNvPr>
            <p:cNvSpPr txBox="1">
              <a:spLocks/>
            </p:cNvSpPr>
            <p:nvPr/>
          </p:nvSpPr>
          <p:spPr>
            <a:xfrm>
              <a:off x="10305052" y="3880637"/>
              <a:ext cx="1318921" cy="7017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4400" b="1"/>
                <a:t>18</a:t>
              </a:r>
              <a:r>
                <a:rPr lang="en-US" sz="3600" baseline="44000"/>
                <a:t>%</a:t>
              </a:r>
              <a:endParaRPr lang="en-US" baseline="30000"/>
            </a:p>
          </p:txBody>
        </p:sp>
        <p:sp>
          <p:nvSpPr>
            <p:cNvPr id="35" name="Content Placeholder 6">
              <a:extLst>
                <a:ext uri="{FF2B5EF4-FFF2-40B4-BE49-F238E27FC236}">
                  <a16:creationId xmlns:a16="http://schemas.microsoft.com/office/drawing/2014/main" id="{89359142-233F-369C-8B91-4144998938A8}"/>
                </a:ext>
              </a:extLst>
            </p:cNvPr>
            <p:cNvSpPr txBox="1">
              <a:spLocks/>
            </p:cNvSpPr>
            <p:nvPr/>
          </p:nvSpPr>
          <p:spPr>
            <a:xfrm>
              <a:off x="10146431" y="4400817"/>
              <a:ext cx="1636162" cy="258532"/>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200" dirty="0"/>
                <a:t>toxicity or other</a:t>
              </a:r>
              <a:r>
                <a:rPr lang="en-US" sz="1200" baseline="30000" dirty="0"/>
                <a:t>†</a:t>
              </a:r>
              <a:endParaRPr lang="en-US" sz="1400" baseline="30000" dirty="0">
                <a:solidFill>
                  <a:srgbClr val="EB026A"/>
                </a:solidFill>
              </a:endParaRPr>
            </a:p>
          </p:txBody>
        </p:sp>
        <p:pic>
          <p:nvPicPr>
            <p:cNvPr id="36" name="Picture 35">
              <a:extLst>
                <a:ext uri="{FF2B5EF4-FFF2-40B4-BE49-F238E27FC236}">
                  <a16:creationId xmlns:a16="http://schemas.microsoft.com/office/drawing/2014/main" id="{905F959A-8AAF-EA75-8F53-A241548250C4}"/>
                </a:ext>
              </a:extLst>
            </p:cNvPr>
            <p:cNvPicPr>
              <a:picLocks noChangeAspect="1"/>
            </p:cNvPicPr>
            <p:nvPr/>
          </p:nvPicPr>
          <p:blipFill>
            <a:blip r:embed="rId4"/>
            <a:stretch>
              <a:fillRect/>
            </a:stretch>
          </p:blipFill>
          <p:spPr>
            <a:xfrm>
              <a:off x="8598794" y="2180098"/>
              <a:ext cx="1633870" cy="1987468"/>
            </a:xfrm>
            <a:prstGeom prst="rect">
              <a:avLst/>
            </a:prstGeom>
          </p:spPr>
        </p:pic>
        <p:sp>
          <p:nvSpPr>
            <p:cNvPr id="37" name="Oval 36">
              <a:extLst>
                <a:ext uri="{FF2B5EF4-FFF2-40B4-BE49-F238E27FC236}">
                  <a16:creationId xmlns:a16="http://schemas.microsoft.com/office/drawing/2014/main" id="{7E112153-3775-38F7-CA34-FA20D3FE8C3F}"/>
                </a:ext>
              </a:extLst>
            </p:cNvPr>
            <p:cNvSpPr/>
            <p:nvPr/>
          </p:nvSpPr>
          <p:spPr>
            <a:xfrm>
              <a:off x="8528812" y="3105845"/>
              <a:ext cx="128249" cy="128249"/>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6">
              <a:extLst>
                <a:ext uri="{FF2B5EF4-FFF2-40B4-BE49-F238E27FC236}">
                  <a16:creationId xmlns:a16="http://schemas.microsoft.com/office/drawing/2014/main" id="{91388E5B-288A-22D5-DE6F-CEF138360225}"/>
                </a:ext>
              </a:extLst>
            </p:cNvPr>
            <p:cNvSpPr txBox="1">
              <a:spLocks/>
            </p:cNvSpPr>
            <p:nvPr/>
          </p:nvSpPr>
          <p:spPr>
            <a:xfrm>
              <a:off x="9232034" y="2877055"/>
              <a:ext cx="1424618" cy="6463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EE006D"/>
                </a:buClr>
              </a:pPr>
              <a:r>
                <a:rPr lang="en-US" sz="1200" dirty="0"/>
                <a:t>Reason for discontinuation of prior BTK inhibitor</a:t>
              </a:r>
              <a:endParaRPr lang="en-US" sz="1400" baseline="30000" dirty="0">
                <a:solidFill>
                  <a:srgbClr val="EB026A"/>
                </a:solidFill>
              </a:endParaRPr>
            </a:p>
          </p:txBody>
        </p:sp>
      </p:grpSp>
      <p:sp>
        <p:nvSpPr>
          <p:cNvPr id="5" name="TextBox 4">
            <a:extLst>
              <a:ext uri="{FF2B5EF4-FFF2-40B4-BE49-F238E27FC236}">
                <a16:creationId xmlns:a16="http://schemas.microsoft.com/office/drawing/2014/main" id="{5499C55C-8761-5487-00F4-6C40CB9D7CBE}"/>
              </a:ext>
            </a:extLst>
          </p:cNvPr>
          <p:cNvSpPr txBox="1">
            <a:spLocks/>
          </p:cNvSpPr>
          <p:nvPr/>
        </p:nvSpPr>
        <p:spPr>
          <a:xfrm>
            <a:off x="685800" y="5888517"/>
            <a:ext cx="11024824" cy="623761"/>
          </a:xfrm>
          <a:prstGeom prst="rect">
            <a:avLst/>
          </a:prstGeom>
          <a:noFill/>
        </p:spPr>
        <p:txBody>
          <a:bodyPr wrap="square" lIns="91440" tIns="45720" rIns="91440" bIns="45720" rtlCol="0" anchor="b">
            <a:spAutoFit/>
          </a:bodyPr>
          <a:lstStyle>
            <a:defPPr>
              <a:defRPr lang="en-US"/>
            </a:defPPr>
            <a:lvl1pPr>
              <a:defRPr sz="1000"/>
            </a:lvl1pPr>
          </a:lstStyle>
          <a:p>
            <a:r>
              <a:rPr lang="en-US" sz="800" dirty="0"/>
              <a:t>* The efficacy of </a:t>
            </a:r>
            <a:r>
              <a:rPr lang="en-US" sz="800" dirty="0" err="1"/>
              <a:t>pirtobrutinib</a:t>
            </a:r>
            <a:r>
              <a:rPr lang="en-US" sz="800" dirty="0"/>
              <a:t> was evaluated in 90 adult patients with MCL who had been previously treated with a covalent BTK inhibitor (ibrutinib, acalabrutinib, or </a:t>
            </a:r>
            <a:r>
              <a:rPr lang="en-US" sz="800" dirty="0" err="1"/>
              <a:t>zanubrutinib</a:t>
            </a:r>
            <a:r>
              <a:rPr lang="en-US" sz="800" dirty="0"/>
              <a:t>).</a:t>
            </a:r>
            <a:r>
              <a:rPr lang="en-US" sz="800" baseline="30000" dirty="0"/>
              <a:t>1,3</a:t>
            </a:r>
            <a:r>
              <a:rPr lang="en-US" sz="800" dirty="0"/>
              <a:t> </a:t>
            </a:r>
            <a:endParaRPr lang="en-US" sz="800" dirty="0">
              <a:cs typeface="Arial"/>
            </a:endParaRPr>
          </a:p>
          <a:p>
            <a:r>
              <a:rPr lang="en-US" sz="800" baseline="30000" dirty="0"/>
              <a:t>†</a:t>
            </a:r>
            <a:r>
              <a:rPr lang="en-US" sz="800" dirty="0"/>
              <a:t>13% discontinued prior BTK inhibitor for toxicity; 4% discontinued for other reasons including completed course of planned treatment, physician decision, patient decision, or other.</a:t>
            </a:r>
            <a:r>
              <a:rPr lang="en-US" sz="800" baseline="30000" dirty="0"/>
              <a:t>2,</a:t>
            </a:r>
            <a:endParaRPr lang="en-US" sz="800" dirty="0">
              <a:cs typeface="Arial"/>
            </a:endParaRPr>
          </a:p>
          <a:p>
            <a:r>
              <a:rPr lang="en-US" sz="800" dirty="0"/>
              <a:t>BCL2=B-cell lymphoma 2; CAR=chimeric antigen receptor; </a:t>
            </a:r>
            <a:r>
              <a:rPr lang="en-US" sz="800" dirty="0">
                <a:ea typeface="+mn-lt"/>
                <a:cs typeface="+mn-lt"/>
              </a:rPr>
              <a:t>CD=cluster of differentiation; </a:t>
            </a:r>
            <a:r>
              <a:rPr lang="en-US" sz="800" dirty="0"/>
              <a:t>PI3K=phosphoinositide 3-kinase. </a:t>
            </a:r>
            <a:endParaRPr lang="en-US" sz="800" dirty="0">
              <a:cs typeface="Arial"/>
            </a:endParaRPr>
          </a:p>
          <a:p>
            <a:pPr>
              <a:lnSpc>
                <a:spcPct val="90000"/>
              </a:lnSpc>
              <a:spcBef>
                <a:spcPts val="400"/>
              </a:spcBef>
            </a:pPr>
            <a:r>
              <a:rPr lang="en-US" sz="800" b="1" dirty="0"/>
              <a:t>1. </a:t>
            </a:r>
            <a:r>
              <a:rPr lang="en-US" sz="800" dirty="0" err="1"/>
              <a:t>Jaypirca</a:t>
            </a:r>
            <a:r>
              <a:rPr lang="en-US" sz="800" dirty="0"/>
              <a:t> (</a:t>
            </a:r>
            <a:r>
              <a:rPr lang="en-US" sz="800" dirty="0" err="1"/>
              <a:t>pirtobrutinib</a:t>
            </a:r>
            <a:r>
              <a:rPr lang="en-US" sz="800" dirty="0"/>
              <a:t>). Summary of Product Characteristics. Eli Lilly Nederland B.V. </a:t>
            </a:r>
            <a:r>
              <a:rPr lang="en-US" sz="800" b="1" dirty="0"/>
              <a:t>2.</a:t>
            </a:r>
            <a:r>
              <a:rPr lang="en-US" sz="800" b="1" dirty="0">
                <a:ea typeface="+mn-lt"/>
                <a:cs typeface="+mn-lt"/>
              </a:rPr>
              <a:t> </a:t>
            </a:r>
            <a:r>
              <a:rPr lang="nl-NL" sz="800" dirty="0">
                <a:ea typeface="+mn-lt"/>
                <a:cs typeface="+mn-lt"/>
              </a:rPr>
              <a:t> Wang ML, et al. J Clin Oncol. 2023;41:3988-3997</a:t>
            </a:r>
            <a:r>
              <a:rPr lang="en-US" sz="800" dirty="0">
                <a:ea typeface="+mn-lt"/>
                <a:cs typeface="+mn-lt"/>
              </a:rPr>
              <a:t>.</a:t>
            </a:r>
            <a:r>
              <a:rPr lang="en-US" sz="800" dirty="0"/>
              <a:t> </a:t>
            </a:r>
            <a:r>
              <a:rPr lang="en-US" sz="800" b="1" dirty="0"/>
              <a:t>3. </a:t>
            </a:r>
            <a:r>
              <a:rPr lang="en-US" sz="800" dirty="0"/>
              <a:t>Wen T, et al. </a:t>
            </a:r>
            <a:r>
              <a:rPr lang="en-US" sz="800" i="1" dirty="0"/>
              <a:t>Leukemia</a:t>
            </a:r>
            <a:r>
              <a:rPr lang="en-US" sz="800" dirty="0"/>
              <a:t>. 2021;35(2):312-332.  </a:t>
            </a:r>
            <a:endParaRPr lang="en-US" sz="800" dirty="0">
              <a:cs typeface="Arial"/>
            </a:endParaRPr>
          </a:p>
        </p:txBody>
      </p:sp>
      <p:sp>
        <p:nvSpPr>
          <p:cNvPr id="2" name="Footer Placeholder 1">
            <a:extLst>
              <a:ext uri="{FF2B5EF4-FFF2-40B4-BE49-F238E27FC236}">
                <a16:creationId xmlns:a16="http://schemas.microsoft.com/office/drawing/2014/main" id="{BA86BB68-F8DE-7C1C-F93F-63FE5886C6C5}"/>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214975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D9AFA-641E-E090-310B-CBABC1C5A0E1}"/>
              </a:ext>
            </a:extLst>
          </p:cNvPr>
          <p:cNvSpPr>
            <a:spLocks noGrp="1"/>
          </p:cNvSpPr>
          <p:nvPr>
            <p:ph type="title"/>
          </p:nvPr>
        </p:nvSpPr>
        <p:spPr>
          <a:xfrm>
            <a:off x="685800" y="446056"/>
            <a:ext cx="10839451" cy="794064"/>
          </a:xfrm>
        </p:spPr>
        <p:txBody>
          <a:bodyPr>
            <a:normAutofit fontScale="90000"/>
          </a:bodyPr>
          <a:lstStyle/>
          <a:p>
            <a:r>
              <a:rPr lang="en-US" dirty="0">
                <a:solidFill>
                  <a:schemeClr val="accent1"/>
                </a:solidFill>
              </a:rPr>
              <a:t>Primary endpoint: overall response rate to </a:t>
            </a:r>
            <a:r>
              <a:rPr lang="en-US" dirty="0" err="1">
                <a:solidFill>
                  <a:schemeClr val="accent1"/>
                </a:solidFill>
              </a:rPr>
              <a:t>pirtobrutinib</a:t>
            </a:r>
            <a:r>
              <a:rPr lang="en-US" dirty="0">
                <a:solidFill>
                  <a:schemeClr val="accent1"/>
                </a:solidFill>
              </a:rPr>
              <a:t> </a:t>
            </a:r>
            <a:r>
              <a:rPr lang="en-US" dirty="0"/>
              <a:t>in patients with MCL previously treated with a BTK inhibitor (</a:t>
            </a:r>
            <a:r>
              <a:rPr lang="en-US" cap="none" dirty="0"/>
              <a:t>n</a:t>
            </a:r>
            <a:r>
              <a:rPr lang="en-US" dirty="0"/>
              <a:t>=90)</a:t>
            </a:r>
            <a:r>
              <a:rPr lang="en-US" baseline="30000" dirty="0"/>
              <a:t>1,2</a:t>
            </a:r>
            <a:r>
              <a:rPr lang="en-US" dirty="0"/>
              <a:t>*</a:t>
            </a:r>
            <a:endParaRPr lang="en-US" baseline="30000" dirty="0"/>
          </a:p>
        </p:txBody>
      </p:sp>
      <p:grpSp>
        <p:nvGrpSpPr>
          <p:cNvPr id="5" name="Group 4">
            <a:extLst>
              <a:ext uri="{FF2B5EF4-FFF2-40B4-BE49-F238E27FC236}">
                <a16:creationId xmlns:a16="http://schemas.microsoft.com/office/drawing/2014/main" id="{C9C87C4E-25B4-0FDB-1731-7C36E3A2E46D}"/>
              </a:ext>
            </a:extLst>
          </p:cNvPr>
          <p:cNvGrpSpPr/>
          <p:nvPr/>
        </p:nvGrpSpPr>
        <p:grpSpPr>
          <a:xfrm>
            <a:off x="2874082" y="1592339"/>
            <a:ext cx="3586972" cy="3017761"/>
            <a:chOff x="4068687" y="1526353"/>
            <a:chExt cx="4453839" cy="3747068"/>
          </a:xfrm>
        </p:grpSpPr>
        <p:grpSp>
          <p:nvGrpSpPr>
            <p:cNvPr id="15" name="Group 14">
              <a:extLst>
                <a:ext uri="{FF2B5EF4-FFF2-40B4-BE49-F238E27FC236}">
                  <a16:creationId xmlns:a16="http://schemas.microsoft.com/office/drawing/2014/main" id="{A068994D-468D-3D60-28BA-A95606914F94}"/>
                </a:ext>
              </a:extLst>
            </p:cNvPr>
            <p:cNvGrpSpPr/>
            <p:nvPr/>
          </p:nvGrpSpPr>
          <p:grpSpPr>
            <a:xfrm>
              <a:off x="4068687" y="1584578"/>
              <a:ext cx="3688843" cy="3688843"/>
              <a:chOff x="2774493" y="1791477"/>
              <a:chExt cx="2687217" cy="2687217"/>
            </a:xfrm>
          </p:grpSpPr>
          <p:sp>
            <p:nvSpPr>
              <p:cNvPr id="28" name="Oval 27">
                <a:extLst>
                  <a:ext uri="{FF2B5EF4-FFF2-40B4-BE49-F238E27FC236}">
                    <a16:creationId xmlns:a16="http://schemas.microsoft.com/office/drawing/2014/main" id="{5C69198D-8F4F-1759-0F5A-81D44D2C7F76}"/>
                  </a:ext>
                </a:extLst>
              </p:cNvPr>
              <p:cNvSpPr/>
              <p:nvPr/>
            </p:nvSpPr>
            <p:spPr>
              <a:xfrm>
                <a:off x="2774493" y="1791477"/>
                <a:ext cx="2687217" cy="2687217"/>
              </a:xfrm>
              <a:prstGeom prst="ellipse">
                <a:avLst/>
              </a:prstGeom>
              <a:noFill/>
              <a:ln w="203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BA2DFD3D-E501-E9EB-B978-B7ED94EDA27D}"/>
                  </a:ext>
                </a:extLst>
              </p:cNvPr>
              <p:cNvSpPr>
                <a:spLocks/>
              </p:cNvSpPr>
              <p:nvPr/>
            </p:nvSpPr>
            <p:spPr>
              <a:xfrm>
                <a:off x="2774636" y="1791622"/>
                <a:ext cx="2687044" cy="2686932"/>
              </a:xfrm>
              <a:prstGeom prst="arc">
                <a:avLst>
                  <a:gd name="adj1" fmla="val 20323483"/>
                  <a:gd name="adj2" fmla="val 7258501"/>
                </a:avLst>
              </a:prstGeom>
              <a:noFill/>
              <a:ln w="203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AAB02861-D8FE-316C-A41B-A2735E0903B8}"/>
                  </a:ext>
                </a:extLst>
              </p:cNvPr>
              <p:cNvSpPr>
                <a:spLocks/>
              </p:cNvSpPr>
              <p:nvPr/>
            </p:nvSpPr>
            <p:spPr>
              <a:xfrm>
                <a:off x="2774636" y="1791622"/>
                <a:ext cx="2687044" cy="2686932"/>
              </a:xfrm>
              <a:prstGeom prst="arc">
                <a:avLst>
                  <a:gd name="adj1" fmla="val 16260212"/>
                  <a:gd name="adj2" fmla="val 20320046"/>
                </a:avLst>
              </a:prstGeom>
              <a:noFill/>
              <a:ln w="203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998121B-41EC-5CF8-5CC5-7DD7F1C4E43A}"/>
                </a:ext>
              </a:extLst>
            </p:cNvPr>
            <p:cNvGrpSpPr/>
            <p:nvPr/>
          </p:nvGrpSpPr>
          <p:grpSpPr>
            <a:xfrm>
              <a:off x="4672138" y="2600647"/>
              <a:ext cx="2481941" cy="1663423"/>
              <a:chOff x="2873829" y="2275779"/>
              <a:chExt cx="2481941" cy="1663423"/>
            </a:xfrm>
          </p:grpSpPr>
          <p:sp>
            <p:nvSpPr>
              <p:cNvPr id="26" name="Content Placeholder 6">
                <a:extLst>
                  <a:ext uri="{FF2B5EF4-FFF2-40B4-BE49-F238E27FC236}">
                    <a16:creationId xmlns:a16="http://schemas.microsoft.com/office/drawing/2014/main" id="{34215E97-E6FD-0C94-A04F-C00BA2F9F639}"/>
                  </a:ext>
                </a:extLst>
              </p:cNvPr>
              <p:cNvSpPr txBox="1">
                <a:spLocks/>
              </p:cNvSpPr>
              <p:nvPr/>
            </p:nvSpPr>
            <p:spPr>
              <a:xfrm>
                <a:off x="3439110" y="2275779"/>
                <a:ext cx="1753378" cy="1249654"/>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6600" b="1"/>
                  <a:t>57</a:t>
                </a:r>
                <a:r>
                  <a:rPr lang="en-US" sz="5400" baseline="44000"/>
                  <a:t>%</a:t>
                </a:r>
                <a:endParaRPr lang="en-US" sz="2800" baseline="30000"/>
              </a:p>
            </p:txBody>
          </p:sp>
          <p:sp>
            <p:nvSpPr>
              <p:cNvPr id="27" name="Content Placeholder 6">
                <a:extLst>
                  <a:ext uri="{FF2B5EF4-FFF2-40B4-BE49-F238E27FC236}">
                    <a16:creationId xmlns:a16="http://schemas.microsoft.com/office/drawing/2014/main" id="{079E0D57-C02C-E01C-CB80-59DB48274ED3}"/>
                  </a:ext>
                </a:extLst>
              </p:cNvPr>
              <p:cNvSpPr txBox="1">
                <a:spLocks/>
              </p:cNvSpPr>
              <p:nvPr/>
            </p:nvSpPr>
            <p:spPr>
              <a:xfrm>
                <a:off x="2873829" y="3222657"/>
                <a:ext cx="2481941" cy="716545"/>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2400"/>
                  <a:t>ORR</a:t>
                </a:r>
              </a:p>
              <a:p>
                <a:pPr algn="ctr">
                  <a:lnSpc>
                    <a:spcPct val="90000"/>
                  </a:lnSpc>
                  <a:spcAft>
                    <a:spcPts val="0"/>
                  </a:spcAft>
                  <a:buClr>
                    <a:srgbClr val="EE006D"/>
                  </a:buClr>
                </a:pPr>
                <a:r>
                  <a:rPr lang="en-US" sz="1100"/>
                  <a:t>(95% CI: 46, 67)</a:t>
                </a:r>
                <a:endParaRPr lang="en-US" sz="1100">
                  <a:cs typeface="Arial"/>
                </a:endParaRPr>
              </a:p>
            </p:txBody>
          </p:sp>
        </p:grpSp>
        <p:grpSp>
          <p:nvGrpSpPr>
            <p:cNvPr id="18" name="Group 17">
              <a:extLst>
                <a:ext uri="{FF2B5EF4-FFF2-40B4-BE49-F238E27FC236}">
                  <a16:creationId xmlns:a16="http://schemas.microsoft.com/office/drawing/2014/main" id="{83AAB9A0-DD16-7AAE-E9AB-1AA33CECA2BD}"/>
                </a:ext>
              </a:extLst>
            </p:cNvPr>
            <p:cNvGrpSpPr/>
            <p:nvPr/>
          </p:nvGrpSpPr>
          <p:grpSpPr>
            <a:xfrm>
              <a:off x="7186892" y="1526353"/>
              <a:ext cx="1335634" cy="794495"/>
              <a:chOff x="2875399" y="2661434"/>
              <a:chExt cx="2225936" cy="794495"/>
            </a:xfrm>
          </p:grpSpPr>
          <p:sp>
            <p:nvSpPr>
              <p:cNvPr id="24" name="Content Placeholder 6">
                <a:extLst>
                  <a:ext uri="{FF2B5EF4-FFF2-40B4-BE49-F238E27FC236}">
                    <a16:creationId xmlns:a16="http://schemas.microsoft.com/office/drawing/2014/main" id="{7C3B9D40-9BBF-5A15-046B-87267EF75792}"/>
                  </a:ext>
                </a:extLst>
              </p:cNvPr>
              <p:cNvSpPr txBox="1">
                <a:spLocks/>
              </p:cNvSpPr>
              <p:nvPr/>
            </p:nvSpPr>
            <p:spPr>
              <a:xfrm>
                <a:off x="3280489" y="2661434"/>
                <a:ext cx="1753378" cy="664954"/>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3200" b="1">
                    <a:solidFill>
                      <a:schemeClr val="accent1">
                        <a:lumMod val="75000"/>
                      </a:schemeClr>
                    </a:solidFill>
                  </a:rPr>
                  <a:t>19</a:t>
                </a:r>
                <a:r>
                  <a:rPr lang="en-US" sz="2400" baseline="44000">
                    <a:solidFill>
                      <a:schemeClr val="accent1">
                        <a:lumMod val="75000"/>
                      </a:schemeClr>
                    </a:solidFill>
                  </a:rPr>
                  <a:t>%</a:t>
                </a:r>
                <a:endParaRPr lang="en-US" sz="1100" baseline="30000">
                  <a:solidFill>
                    <a:schemeClr val="accent1">
                      <a:lumMod val="75000"/>
                    </a:schemeClr>
                  </a:solidFill>
                </a:endParaRPr>
              </a:p>
            </p:txBody>
          </p:sp>
          <p:sp>
            <p:nvSpPr>
              <p:cNvPr id="25" name="Content Placeholder 6">
                <a:extLst>
                  <a:ext uri="{FF2B5EF4-FFF2-40B4-BE49-F238E27FC236}">
                    <a16:creationId xmlns:a16="http://schemas.microsoft.com/office/drawing/2014/main" id="{801967E5-BA43-63D0-3543-60CE686D032A}"/>
                  </a:ext>
                </a:extLst>
              </p:cNvPr>
              <p:cNvSpPr txBox="1">
                <a:spLocks/>
              </p:cNvSpPr>
              <p:nvPr/>
            </p:nvSpPr>
            <p:spPr>
              <a:xfrm>
                <a:off x="2875399" y="3114297"/>
                <a:ext cx="2225936" cy="341632"/>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800"/>
                  <a:t>CR</a:t>
                </a:r>
              </a:p>
            </p:txBody>
          </p:sp>
        </p:grpSp>
        <p:grpSp>
          <p:nvGrpSpPr>
            <p:cNvPr id="21" name="Group 20">
              <a:extLst>
                <a:ext uri="{FF2B5EF4-FFF2-40B4-BE49-F238E27FC236}">
                  <a16:creationId xmlns:a16="http://schemas.microsoft.com/office/drawing/2014/main" id="{E41FC872-6298-1B05-39BF-38F2D5C94E1F}"/>
                </a:ext>
              </a:extLst>
            </p:cNvPr>
            <p:cNvGrpSpPr/>
            <p:nvPr/>
          </p:nvGrpSpPr>
          <p:grpSpPr>
            <a:xfrm>
              <a:off x="7186892" y="4530344"/>
              <a:ext cx="1335634" cy="718650"/>
              <a:chOff x="2875398" y="2726145"/>
              <a:chExt cx="2225936" cy="718650"/>
            </a:xfrm>
          </p:grpSpPr>
          <p:sp>
            <p:nvSpPr>
              <p:cNvPr id="22" name="Content Placeholder 6">
                <a:extLst>
                  <a:ext uri="{FF2B5EF4-FFF2-40B4-BE49-F238E27FC236}">
                    <a16:creationId xmlns:a16="http://schemas.microsoft.com/office/drawing/2014/main" id="{D040778C-D5A9-D411-703E-05428D2E2B0D}"/>
                  </a:ext>
                </a:extLst>
              </p:cNvPr>
              <p:cNvSpPr txBox="1">
                <a:spLocks/>
              </p:cNvSpPr>
              <p:nvPr/>
            </p:nvSpPr>
            <p:spPr>
              <a:xfrm>
                <a:off x="3280488" y="2726145"/>
                <a:ext cx="1753378" cy="535531"/>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3200" b="1">
                    <a:solidFill>
                      <a:schemeClr val="accent3"/>
                    </a:solidFill>
                  </a:rPr>
                  <a:t>38</a:t>
                </a:r>
                <a:r>
                  <a:rPr lang="en-US" sz="2400" baseline="44000">
                    <a:solidFill>
                      <a:schemeClr val="accent3"/>
                    </a:solidFill>
                  </a:rPr>
                  <a:t>%</a:t>
                </a:r>
                <a:endParaRPr lang="en-US" sz="1100" baseline="30000">
                  <a:solidFill>
                    <a:schemeClr val="accent3"/>
                  </a:solidFill>
                </a:endParaRPr>
              </a:p>
            </p:txBody>
          </p:sp>
          <p:sp>
            <p:nvSpPr>
              <p:cNvPr id="23" name="Content Placeholder 6">
                <a:extLst>
                  <a:ext uri="{FF2B5EF4-FFF2-40B4-BE49-F238E27FC236}">
                    <a16:creationId xmlns:a16="http://schemas.microsoft.com/office/drawing/2014/main" id="{CD2F541E-BCC2-4202-E057-B7A0766B8F81}"/>
                  </a:ext>
                </a:extLst>
              </p:cNvPr>
              <p:cNvSpPr txBox="1">
                <a:spLocks/>
              </p:cNvSpPr>
              <p:nvPr/>
            </p:nvSpPr>
            <p:spPr>
              <a:xfrm>
                <a:off x="2875398" y="3103163"/>
                <a:ext cx="2225936" cy="341632"/>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800"/>
                  <a:t>PR</a:t>
                </a:r>
              </a:p>
            </p:txBody>
          </p:sp>
        </p:grpSp>
      </p:grpSp>
      <p:grpSp>
        <p:nvGrpSpPr>
          <p:cNvPr id="8" name="Group 7">
            <a:extLst>
              <a:ext uri="{FF2B5EF4-FFF2-40B4-BE49-F238E27FC236}">
                <a16:creationId xmlns:a16="http://schemas.microsoft.com/office/drawing/2014/main" id="{7C8C6999-B2F2-4F26-8DB7-FC9F3982ADF5}"/>
              </a:ext>
            </a:extLst>
          </p:cNvPr>
          <p:cNvGrpSpPr>
            <a:grpSpLocks/>
          </p:cNvGrpSpPr>
          <p:nvPr/>
        </p:nvGrpSpPr>
        <p:grpSpPr>
          <a:xfrm>
            <a:off x="7121683" y="1695974"/>
            <a:ext cx="3360923" cy="1278338"/>
            <a:chOff x="5029338" y="2684127"/>
            <a:chExt cx="5768134" cy="1603193"/>
          </a:xfrm>
        </p:grpSpPr>
        <p:cxnSp>
          <p:nvCxnSpPr>
            <p:cNvPr id="9" name="Straight Connector 8">
              <a:extLst>
                <a:ext uri="{FF2B5EF4-FFF2-40B4-BE49-F238E27FC236}">
                  <a16:creationId xmlns:a16="http://schemas.microsoft.com/office/drawing/2014/main" id="{06244F1A-AD77-DCD9-C0C9-C9FA333ABF58}"/>
                </a:ext>
              </a:extLst>
            </p:cNvPr>
            <p:cNvCxnSpPr>
              <a:cxnSpLocks/>
            </p:cNvCxnSpPr>
            <p:nvPr/>
          </p:nvCxnSpPr>
          <p:spPr>
            <a:xfrm>
              <a:off x="5029338" y="2684127"/>
              <a:ext cx="576813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9E6D2B3C-B315-8CAC-B9DC-50668E0CAFBC}"/>
                </a:ext>
              </a:extLst>
            </p:cNvPr>
            <p:cNvCxnSpPr>
              <a:cxnSpLocks/>
            </p:cNvCxnSpPr>
            <p:nvPr/>
          </p:nvCxnSpPr>
          <p:spPr>
            <a:xfrm>
              <a:off x="5029338" y="4287320"/>
              <a:ext cx="5768134" cy="0"/>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2" name="TextBox 11">
            <a:extLst>
              <a:ext uri="{FF2B5EF4-FFF2-40B4-BE49-F238E27FC236}">
                <a16:creationId xmlns:a16="http://schemas.microsoft.com/office/drawing/2014/main" id="{95F8A3F2-1F64-ED4D-A019-26CFDA8E1CB9}"/>
              </a:ext>
            </a:extLst>
          </p:cNvPr>
          <p:cNvSpPr txBox="1"/>
          <p:nvPr/>
        </p:nvSpPr>
        <p:spPr>
          <a:xfrm>
            <a:off x="7005690" y="2154824"/>
            <a:ext cx="1103330" cy="707886"/>
          </a:xfrm>
          <a:prstGeom prst="rect">
            <a:avLst/>
          </a:prstGeom>
          <a:noFill/>
        </p:spPr>
        <p:txBody>
          <a:bodyPr wrap="square" lIns="91440" tIns="45720" rIns="91440" bIns="45720" anchor="t">
            <a:spAutoFit/>
          </a:bodyPr>
          <a:lstStyle/>
          <a:p>
            <a:r>
              <a:rPr lang="en-US" sz="4000" b="1" dirty="0">
                <a:solidFill>
                  <a:schemeClr val="accent1"/>
                </a:solidFill>
                <a:latin typeface="Arial"/>
                <a:cs typeface="Arial"/>
              </a:rPr>
              <a:t>18</a:t>
            </a:r>
            <a:r>
              <a:rPr lang="en-US" sz="3200" baseline="44000" dirty="0">
                <a:solidFill>
                  <a:schemeClr val="accent1"/>
                </a:solidFill>
              </a:rPr>
              <a:t>%</a:t>
            </a:r>
            <a:endParaRPr lang="en-US" sz="2400" dirty="0">
              <a:solidFill>
                <a:schemeClr val="accent1"/>
              </a:solidFill>
              <a:latin typeface="Arial" panose="020B0604020202020204" pitchFamily="34" charset="0"/>
            </a:endParaRPr>
          </a:p>
        </p:txBody>
      </p:sp>
      <p:sp>
        <p:nvSpPr>
          <p:cNvPr id="11" name="TextBox 10">
            <a:extLst>
              <a:ext uri="{FF2B5EF4-FFF2-40B4-BE49-F238E27FC236}">
                <a16:creationId xmlns:a16="http://schemas.microsoft.com/office/drawing/2014/main" id="{E863F127-4E82-FBAF-760C-625D10F1D12B}"/>
              </a:ext>
            </a:extLst>
          </p:cNvPr>
          <p:cNvSpPr txBox="1"/>
          <p:nvPr/>
        </p:nvSpPr>
        <p:spPr>
          <a:xfrm>
            <a:off x="7045883" y="1872019"/>
            <a:ext cx="2228850" cy="338554"/>
          </a:xfrm>
          <a:prstGeom prst="rect">
            <a:avLst/>
          </a:prstGeom>
          <a:noFill/>
        </p:spPr>
        <p:txBody>
          <a:bodyPr wrap="square">
            <a:spAutoFit/>
          </a:bodyPr>
          <a:lstStyle/>
          <a:p>
            <a:r>
              <a:rPr lang="en-US" sz="1600">
                <a:solidFill>
                  <a:srgbClr val="333B4F"/>
                </a:solidFill>
                <a:latin typeface="Arial" panose="020B0604020202020204" pitchFamily="34" charset="0"/>
              </a:rPr>
              <a:t>An additional</a:t>
            </a:r>
          </a:p>
        </p:txBody>
      </p:sp>
      <p:sp>
        <p:nvSpPr>
          <p:cNvPr id="14" name="TextBox 13">
            <a:extLst>
              <a:ext uri="{FF2B5EF4-FFF2-40B4-BE49-F238E27FC236}">
                <a16:creationId xmlns:a16="http://schemas.microsoft.com/office/drawing/2014/main" id="{E08C5AFE-ACDE-0B93-4D48-348D74F8077B}"/>
              </a:ext>
            </a:extLst>
          </p:cNvPr>
          <p:cNvSpPr txBox="1"/>
          <p:nvPr/>
        </p:nvSpPr>
        <p:spPr>
          <a:xfrm>
            <a:off x="7897405" y="2180721"/>
            <a:ext cx="2824186" cy="615553"/>
          </a:xfrm>
          <a:prstGeom prst="rect">
            <a:avLst/>
          </a:prstGeom>
          <a:noFill/>
        </p:spPr>
        <p:txBody>
          <a:bodyPr wrap="square">
            <a:spAutoFit/>
          </a:bodyPr>
          <a:lstStyle/>
          <a:p>
            <a:r>
              <a:rPr lang="en-US" b="1" dirty="0">
                <a:solidFill>
                  <a:schemeClr val="accent1"/>
                </a:solidFill>
                <a:latin typeface="Arial" panose="020B0604020202020204" pitchFamily="34" charset="0"/>
              </a:rPr>
              <a:t>of patients</a:t>
            </a:r>
            <a:r>
              <a:rPr lang="en-US" sz="1600" dirty="0">
                <a:solidFill>
                  <a:schemeClr val="accent1"/>
                </a:solidFill>
              </a:rPr>
              <a:t> </a:t>
            </a:r>
            <a:br>
              <a:rPr lang="en-US" sz="1600" dirty="0"/>
            </a:br>
            <a:r>
              <a:rPr lang="en-US" sz="1600" dirty="0"/>
              <a:t>achieved stable disease</a:t>
            </a:r>
            <a:r>
              <a:rPr lang="en-US" sz="1600" baseline="30000" dirty="0"/>
              <a:t>2†</a:t>
            </a:r>
          </a:p>
        </p:txBody>
      </p:sp>
      <p:sp>
        <p:nvSpPr>
          <p:cNvPr id="19" name="TextBox 18">
            <a:extLst>
              <a:ext uri="{FF2B5EF4-FFF2-40B4-BE49-F238E27FC236}">
                <a16:creationId xmlns:a16="http://schemas.microsoft.com/office/drawing/2014/main" id="{1408E5E9-4016-03F9-9234-69E7D015AE44}"/>
              </a:ext>
            </a:extLst>
          </p:cNvPr>
          <p:cNvSpPr txBox="1">
            <a:spLocks/>
          </p:cNvSpPr>
          <p:nvPr/>
        </p:nvSpPr>
        <p:spPr>
          <a:xfrm>
            <a:off x="7045883" y="3165314"/>
            <a:ext cx="3549845" cy="1384995"/>
          </a:xfrm>
          <a:prstGeom prst="rect">
            <a:avLst/>
          </a:prstGeom>
          <a:noFill/>
        </p:spPr>
        <p:txBody>
          <a:bodyPr wrap="square" rtlCol="0">
            <a:spAutoFit/>
          </a:bodyPr>
          <a:lstStyle>
            <a:defPPr>
              <a:defRPr lang="en-US"/>
            </a:defPPr>
            <a:lvl1pPr marR="0" lvl="0" indent="0" fontAlgn="auto">
              <a:lnSpc>
                <a:spcPct val="100000"/>
              </a:lnSpc>
              <a:spcBef>
                <a:spcPts val="0"/>
              </a:spcBef>
              <a:spcAft>
                <a:spcPts val="300"/>
              </a:spcAft>
              <a:buClrTx/>
              <a:buSzTx/>
              <a:buFontTx/>
              <a:buNone/>
              <a:tabLst/>
              <a:defRPr kumimoji="0" sz="1400" b="1" i="0" u="none" strike="noStrike" cap="none" spc="0" normalizeH="0" baseline="0">
                <a:ln>
                  <a:noFill/>
                </a:ln>
                <a:solidFill>
                  <a:srgbClr val="353E51"/>
                </a:solidFill>
                <a:effectLst/>
                <a:uLnTx/>
                <a:uFillTx/>
                <a:latin typeface="Arial" panose="020B0604020202020204"/>
              </a:defRPr>
            </a:lvl1pPr>
          </a:lstStyle>
          <a:p>
            <a:r>
              <a:rPr lang="en-US" dirty="0"/>
              <a:t>In a single-arm trial without a control arm, the clinical relevance of a best response of SD is not clear, and it is not possible to determine whether SD is a result of natural disease progression or treatment with </a:t>
            </a:r>
            <a:r>
              <a:rPr lang="en-US" dirty="0" err="1"/>
              <a:t>pirtobrutinib</a:t>
            </a:r>
            <a:r>
              <a:rPr lang="en-US" dirty="0"/>
              <a:t>. </a:t>
            </a:r>
          </a:p>
        </p:txBody>
      </p:sp>
      <p:sp>
        <p:nvSpPr>
          <p:cNvPr id="2" name="Footer Placeholder 5">
            <a:extLst>
              <a:ext uri="{FF2B5EF4-FFF2-40B4-BE49-F238E27FC236}">
                <a16:creationId xmlns:a16="http://schemas.microsoft.com/office/drawing/2014/main" id="{654EA389-6E02-B071-2162-5A7980F94AED}"/>
              </a:ext>
            </a:extLst>
          </p:cNvPr>
          <p:cNvSpPr txBox="1">
            <a:spLocks/>
          </p:cNvSpPr>
          <p:nvPr/>
        </p:nvSpPr>
        <p:spPr>
          <a:xfrm>
            <a:off x="685800" y="5810360"/>
            <a:ext cx="10839451" cy="6413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800" dirty="0"/>
              <a:t>*ORR, the primary endpoint, includes patients with a best response of CR or PR and was assessed by IRC.</a:t>
            </a:r>
            <a:r>
              <a:rPr lang="en-US" sz="800" baseline="30000" dirty="0"/>
              <a:t>1</a:t>
            </a:r>
            <a:br>
              <a:rPr lang="en-US" sz="800" dirty="0"/>
            </a:br>
            <a:r>
              <a:rPr lang="en-US" sz="800" baseline="30000" dirty="0"/>
              <a:t>†</a:t>
            </a:r>
            <a:r>
              <a:rPr lang="en-US" sz="800" dirty="0"/>
              <a:t>SD is defined as a &lt;50% decrease from baseline in SPD of up to 6 dominant, measurable nodes and </a:t>
            </a:r>
            <a:r>
              <a:rPr lang="en-US" sz="800" dirty="0" err="1"/>
              <a:t>extranodal</a:t>
            </a:r>
            <a:r>
              <a:rPr lang="en-US" sz="800" dirty="0"/>
              <a:t> sites by radiologic assessment per Lugano response criteria.</a:t>
            </a:r>
            <a:r>
              <a:rPr lang="en-US" sz="800" baseline="30000" dirty="0"/>
              <a:t>3</a:t>
            </a:r>
            <a:r>
              <a:rPr lang="en-US" sz="800" dirty="0"/>
              <a:t> 	</a:t>
            </a:r>
            <a:endParaRPr lang="en-US" sz="800" dirty="0">
              <a:cs typeface="Arial"/>
            </a:endParaRPr>
          </a:p>
          <a:p>
            <a:pPr>
              <a:lnSpc>
                <a:spcPct val="90000"/>
              </a:lnSpc>
            </a:pPr>
            <a:r>
              <a:rPr lang="en-US" sz="800" dirty="0"/>
              <a:t>CI=confidence interval; CR=complete response; IRC=independent review committee; ORR=overall response rate; PR=partial response; SD=stable disease; SPD=sum of the product of diameters.</a:t>
            </a:r>
            <a:endParaRPr lang="en-US" sz="800" dirty="0">
              <a:cs typeface="Arial"/>
            </a:endParaRPr>
          </a:p>
          <a:p>
            <a:pPr>
              <a:lnSpc>
                <a:spcPct val="90000"/>
              </a:lnSpc>
            </a:pPr>
            <a:endParaRPr lang="en-US" sz="800" b="1" dirty="0"/>
          </a:p>
          <a:p>
            <a:pPr>
              <a:lnSpc>
                <a:spcPct val="90000"/>
              </a:lnSpc>
            </a:pPr>
            <a:r>
              <a:rPr lang="en-US" sz="800" b="1" dirty="0"/>
              <a:t>1. </a:t>
            </a:r>
            <a:r>
              <a:rPr lang="en-US" sz="800" dirty="0"/>
              <a:t>Jaypirca (</a:t>
            </a:r>
            <a:r>
              <a:rPr lang="en-US" sz="800" dirty="0" err="1"/>
              <a:t>pirtobrutinib</a:t>
            </a:r>
            <a:r>
              <a:rPr lang="en-US" sz="800" dirty="0"/>
              <a:t>). Summary of Product Characteristics. Eli Lilly Nederland B.V. </a:t>
            </a:r>
            <a:r>
              <a:rPr lang="en-US" sz="800" b="1" dirty="0"/>
              <a:t>2. </a:t>
            </a:r>
            <a:r>
              <a:rPr lang="en-US" sz="800" dirty="0">
                <a:ea typeface="+mn-lt"/>
                <a:cs typeface="+mn-lt"/>
              </a:rPr>
              <a:t> </a:t>
            </a:r>
            <a:r>
              <a:rPr lang="nl-NL" sz="800" dirty="0">
                <a:ea typeface="+mn-lt"/>
                <a:cs typeface="+mn-lt"/>
              </a:rPr>
              <a:t>Wang ML, et al. J Clin Oncol. 2023;41:3988-3997</a:t>
            </a:r>
            <a:r>
              <a:rPr lang="en-US" sz="800" dirty="0">
                <a:ea typeface="+mn-lt"/>
                <a:cs typeface="+mn-lt"/>
              </a:rPr>
              <a:t>. </a:t>
            </a:r>
            <a:r>
              <a:rPr lang="en-US" sz="800" b="1" dirty="0"/>
              <a:t>3. </a:t>
            </a:r>
            <a:r>
              <a:rPr lang="fr-FR" sz="800" dirty="0" err="1"/>
              <a:t>Cheson</a:t>
            </a:r>
            <a:r>
              <a:rPr lang="fr-FR" sz="800" dirty="0"/>
              <a:t> BD, et al.</a:t>
            </a:r>
            <a:r>
              <a:rPr lang="fr-FR" sz="800" i="1" dirty="0"/>
              <a:t> J Clin Onc.</a:t>
            </a:r>
            <a:r>
              <a:rPr lang="fr-FR" sz="800" dirty="0"/>
              <a:t> 2014;32(27):3059-3068. </a:t>
            </a:r>
            <a:endParaRPr lang="en-US" sz="800" dirty="0">
              <a:cs typeface="Arial"/>
            </a:endParaRPr>
          </a:p>
        </p:txBody>
      </p:sp>
      <p:sp>
        <p:nvSpPr>
          <p:cNvPr id="3" name="Footer Placeholder 2">
            <a:extLst>
              <a:ext uri="{FF2B5EF4-FFF2-40B4-BE49-F238E27FC236}">
                <a16:creationId xmlns:a16="http://schemas.microsoft.com/office/drawing/2014/main" id="{857A8932-4057-8674-8112-360D12E3687B}"/>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3210685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EAA5CF5-6844-4E0C-B11A-8B54EC81F580}"/>
              </a:ext>
            </a:extLst>
          </p:cNvPr>
          <p:cNvSpPr>
            <a:spLocks noGrp="1"/>
          </p:cNvSpPr>
          <p:nvPr>
            <p:ph type="body" sz="quarter" idx="13"/>
          </p:nvPr>
        </p:nvSpPr>
        <p:spPr>
          <a:xfrm>
            <a:off x="712412" y="1086091"/>
            <a:ext cx="10839450" cy="338554"/>
          </a:xfrm>
        </p:spPr>
        <p:txBody>
          <a:bodyPr lIns="0">
            <a:spAutoFit/>
          </a:bodyPr>
          <a:lstStyle/>
          <a:p>
            <a:pPr marL="0" indent="0">
              <a:lnSpc>
                <a:spcPct val="100000"/>
              </a:lnSpc>
              <a:spcAft>
                <a:spcPts val="900"/>
              </a:spcAft>
              <a:buNone/>
            </a:pPr>
            <a:r>
              <a:rPr lang="en-US" sz="1600" dirty="0">
                <a:solidFill>
                  <a:schemeClr val="accent1"/>
                </a:solidFill>
              </a:rPr>
              <a:t>INFECTIONS</a:t>
            </a:r>
          </a:p>
        </p:txBody>
      </p:sp>
      <p:sp>
        <p:nvSpPr>
          <p:cNvPr id="20" name="TextBox 19">
            <a:extLst>
              <a:ext uri="{FF2B5EF4-FFF2-40B4-BE49-F238E27FC236}">
                <a16:creationId xmlns:a16="http://schemas.microsoft.com/office/drawing/2014/main" id="{CF49E31B-F7E5-5033-13F1-BAF25FEE5319}"/>
              </a:ext>
            </a:extLst>
          </p:cNvPr>
          <p:cNvSpPr txBox="1">
            <a:spLocks/>
          </p:cNvSpPr>
          <p:nvPr/>
        </p:nvSpPr>
        <p:spPr>
          <a:xfrm>
            <a:off x="1629731" y="1439943"/>
            <a:ext cx="4915674" cy="1538883"/>
          </a:xfrm>
          <a:prstGeom prst="rect">
            <a:avLst/>
          </a:prstGeom>
          <a:noFill/>
        </p:spPr>
        <p:txBody>
          <a:bodyPr wrap="square" lIns="91440" tIns="45720" rIns="91440" bIns="45720" rtlCol="0" anchor="t">
            <a:spAutoFit/>
          </a:bodyPr>
          <a:lstStyle/>
          <a:p>
            <a:pPr marL="171450" indent="-171450">
              <a:spcAft>
                <a:spcPts val="600"/>
              </a:spcAft>
              <a:buClr>
                <a:schemeClr val="accent3"/>
              </a:buClr>
              <a:buFont typeface="Arial" panose="020B0604020202020204" pitchFamily="34" charset="0"/>
              <a:buChar char="•"/>
            </a:pPr>
            <a:r>
              <a:rPr lang="en-US" sz="1200" dirty="0"/>
              <a:t>Serious infections, including fatal events, and opportunistic infections, have occurred in patients with hematologic malignancies treated with </a:t>
            </a:r>
            <a:r>
              <a:rPr lang="en-US" sz="1200" dirty="0" err="1"/>
              <a:t>pirtobrutinib</a:t>
            </a:r>
            <a:endParaRPr lang="en-US" sz="1200" dirty="0"/>
          </a:p>
          <a:p>
            <a:pPr marL="171450" indent="-171450">
              <a:spcAft>
                <a:spcPts val="600"/>
              </a:spcAft>
              <a:buClr>
                <a:schemeClr val="accent3"/>
              </a:buClr>
              <a:buFont typeface="Arial" panose="020B0604020202020204" pitchFamily="34" charset="0"/>
              <a:buChar char="•"/>
            </a:pPr>
            <a:r>
              <a:rPr lang="en-US" sz="1200" dirty="0"/>
              <a:t>Most frequently reported infections were pneumonia, upper respiratory tract infection and urinary tract infection</a:t>
            </a:r>
            <a:endParaRPr lang="en-US" sz="1200" dirty="0">
              <a:cs typeface="Arial"/>
            </a:endParaRPr>
          </a:p>
          <a:p>
            <a:pPr marL="171450" indent="-171450">
              <a:spcAft>
                <a:spcPts val="600"/>
              </a:spcAft>
              <a:buClr>
                <a:schemeClr val="accent3"/>
              </a:buClr>
              <a:buFont typeface="Arial" panose="020B0604020202020204" pitchFamily="34" charset="0"/>
              <a:buChar char="•"/>
            </a:pPr>
            <a:r>
              <a:rPr lang="en-US" sz="1200" dirty="0"/>
              <a:t>Most frequently reported Grade ≥3 infections of 725 patients, including COVID-19 pneumonia and COVID-19 and sepsis.</a:t>
            </a:r>
            <a:endParaRPr lang="en-US" sz="1200" dirty="0">
              <a:cs typeface="Arial"/>
            </a:endParaRPr>
          </a:p>
        </p:txBody>
      </p:sp>
      <p:grpSp>
        <p:nvGrpSpPr>
          <p:cNvPr id="3" name="Group 2">
            <a:extLst>
              <a:ext uri="{FF2B5EF4-FFF2-40B4-BE49-F238E27FC236}">
                <a16:creationId xmlns:a16="http://schemas.microsoft.com/office/drawing/2014/main" id="{5A00F715-2D3F-FD3A-CAAC-7894E8A0E4E8}"/>
              </a:ext>
            </a:extLst>
          </p:cNvPr>
          <p:cNvGrpSpPr>
            <a:grpSpLocks/>
          </p:cNvGrpSpPr>
          <p:nvPr/>
        </p:nvGrpSpPr>
        <p:grpSpPr>
          <a:xfrm>
            <a:off x="712412" y="1541227"/>
            <a:ext cx="819151" cy="819151"/>
            <a:chOff x="640235" y="1571624"/>
            <a:chExt cx="997619" cy="997619"/>
          </a:xfrm>
        </p:grpSpPr>
        <p:sp>
          <p:nvSpPr>
            <p:cNvPr id="17" name="Arc 16">
              <a:extLst>
                <a:ext uri="{FF2B5EF4-FFF2-40B4-BE49-F238E27FC236}">
                  <a16:creationId xmlns:a16="http://schemas.microsoft.com/office/drawing/2014/main" id="{811D7220-84B9-BEBF-8085-E684DE3F1FD6}"/>
                </a:ext>
              </a:extLst>
            </p:cNvPr>
            <p:cNvSpPr/>
            <p:nvPr/>
          </p:nvSpPr>
          <p:spPr>
            <a:xfrm>
              <a:off x="640235" y="1571624"/>
              <a:ext cx="997619" cy="997619"/>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AC7458ED-6CD9-AEDF-CA90-60E3E6598F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690" y="1841841"/>
              <a:ext cx="562708" cy="457200"/>
            </a:xfrm>
            <a:prstGeom prst="rect">
              <a:avLst/>
            </a:prstGeom>
          </p:spPr>
        </p:pic>
      </p:grpSp>
      <p:sp>
        <p:nvSpPr>
          <p:cNvPr id="21" name="TextBox 20">
            <a:extLst>
              <a:ext uri="{FF2B5EF4-FFF2-40B4-BE49-F238E27FC236}">
                <a16:creationId xmlns:a16="http://schemas.microsoft.com/office/drawing/2014/main" id="{C8CF22AA-ECEF-08AC-CACF-E7496E33414F}"/>
              </a:ext>
            </a:extLst>
          </p:cNvPr>
          <p:cNvSpPr txBox="1">
            <a:spLocks/>
          </p:cNvSpPr>
          <p:nvPr/>
        </p:nvSpPr>
        <p:spPr>
          <a:xfrm>
            <a:off x="6965932" y="1439943"/>
            <a:ext cx="4504557" cy="882293"/>
          </a:xfrm>
          <a:prstGeom prst="rect">
            <a:avLst/>
          </a:prstGeom>
          <a:noFill/>
        </p:spPr>
        <p:txBody>
          <a:bodyPr wrap="square" lIns="91440" tIns="45720" rIns="91440" bIns="45720" rtlCol="0" anchor="t">
            <a:spAutoFit/>
          </a:bodyPr>
          <a:lstStyle>
            <a:defPPr>
              <a:defRPr lang="en-US"/>
            </a:defPPr>
            <a:lvl1pPr marL="171450" indent="-171450">
              <a:spcAft>
                <a:spcPts val="400"/>
              </a:spcAft>
              <a:buClr>
                <a:schemeClr val="accent3"/>
              </a:buClr>
              <a:buFont typeface="Arial" panose="020B0604020202020204" pitchFamily="34" charset="0"/>
              <a:buChar char="•"/>
              <a:defRPr sz="1100">
                <a:ea typeface="+mn-lt"/>
                <a:cs typeface="+mn-lt"/>
              </a:defRPr>
            </a:lvl1pPr>
          </a:lstStyle>
          <a:p>
            <a:pPr>
              <a:buFont typeface="Wingdings" panose="05000000000000000000" pitchFamily="2" charset="2"/>
              <a:buChar char="Ø"/>
            </a:pPr>
            <a:r>
              <a:rPr lang="en-US" sz="1200" dirty="0"/>
              <a:t>Consider prophylaxis, including vaccinations, in patients at increased risk for infection, including opportunistic infections</a:t>
            </a:r>
          </a:p>
          <a:p>
            <a:pPr>
              <a:buFont typeface="Wingdings" panose="05000000000000000000" pitchFamily="2" charset="2"/>
              <a:buChar char="Ø"/>
            </a:pPr>
            <a:r>
              <a:rPr lang="en-US" sz="1200" dirty="0"/>
              <a:t>Monitor patients for signs and symptoms of infection, evaluate, and treat promptly as medically appropriate</a:t>
            </a:r>
          </a:p>
        </p:txBody>
      </p:sp>
      <p:sp>
        <p:nvSpPr>
          <p:cNvPr id="22" name="TextBox 21">
            <a:extLst>
              <a:ext uri="{FF2B5EF4-FFF2-40B4-BE49-F238E27FC236}">
                <a16:creationId xmlns:a16="http://schemas.microsoft.com/office/drawing/2014/main" id="{DBA44682-A004-40F4-A1C9-60CE8AB46E27}"/>
              </a:ext>
            </a:extLst>
          </p:cNvPr>
          <p:cNvSpPr txBox="1"/>
          <p:nvPr/>
        </p:nvSpPr>
        <p:spPr>
          <a:xfrm>
            <a:off x="685799" y="226336"/>
            <a:ext cx="6207955" cy="307777"/>
          </a:xfrm>
          <a:prstGeom prst="rect">
            <a:avLst/>
          </a:prstGeom>
          <a:noFill/>
        </p:spPr>
        <p:txBody>
          <a:bodyPr wrap="square" lIns="0">
            <a:spAutoFit/>
          </a:bodyPr>
          <a:lstStyle/>
          <a:p>
            <a:r>
              <a:rPr lang="en-US" sz="1400" cap="all">
                <a:latin typeface="+mj-lt"/>
                <a:ea typeface="+mj-ea"/>
                <a:cs typeface="+mj-cs"/>
              </a:rPr>
              <a:t>TOTAL BRUIN SAFETY POPULATION</a:t>
            </a:r>
          </a:p>
        </p:txBody>
      </p:sp>
      <p:cxnSp>
        <p:nvCxnSpPr>
          <p:cNvPr id="24" name="Straight Connector 23">
            <a:extLst>
              <a:ext uri="{FF2B5EF4-FFF2-40B4-BE49-F238E27FC236}">
                <a16:creationId xmlns:a16="http://schemas.microsoft.com/office/drawing/2014/main" id="{3733C33E-2E50-46DE-AEB9-359E5C8D639A}"/>
              </a:ext>
            </a:extLst>
          </p:cNvPr>
          <p:cNvCxnSpPr>
            <a:cxnSpLocks/>
          </p:cNvCxnSpPr>
          <p:nvPr/>
        </p:nvCxnSpPr>
        <p:spPr>
          <a:xfrm>
            <a:off x="6863501" y="1488416"/>
            <a:ext cx="0" cy="3991476"/>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1D3C0E2E-0B38-897F-ED33-79A555B37421}"/>
              </a:ext>
            </a:extLst>
          </p:cNvPr>
          <p:cNvGrpSpPr/>
          <p:nvPr/>
        </p:nvGrpSpPr>
        <p:grpSpPr>
          <a:xfrm flipV="1">
            <a:off x="3835242" y="3467766"/>
            <a:ext cx="596913" cy="121920"/>
            <a:chOff x="5806440" y="4754880"/>
            <a:chExt cx="596913" cy="121920"/>
          </a:xfrm>
        </p:grpSpPr>
        <p:cxnSp>
          <p:nvCxnSpPr>
            <p:cNvPr id="57" name="Straight Connector 56">
              <a:extLst>
                <a:ext uri="{FF2B5EF4-FFF2-40B4-BE49-F238E27FC236}">
                  <a16:creationId xmlns:a16="http://schemas.microsoft.com/office/drawing/2014/main" id="{89A837F4-7D14-CD56-6B73-EDF9077E42CE}"/>
                </a:ext>
              </a:extLst>
            </p:cNvPr>
            <p:cNvCxnSpPr>
              <a:cxnSpLocks/>
            </p:cNvCxnSpPr>
            <p:nvPr/>
          </p:nvCxnSpPr>
          <p:spPr>
            <a:xfrm flipV="1">
              <a:off x="5928360" y="4876800"/>
              <a:ext cx="47499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EB60B20-5B91-4071-E30A-31D466ECF78C}"/>
                </a:ext>
              </a:extLst>
            </p:cNvPr>
            <p:cNvCxnSpPr/>
            <p:nvPr/>
          </p:nvCxnSpPr>
          <p:spPr>
            <a:xfrm>
              <a:off x="5806440" y="4754880"/>
              <a:ext cx="121920" cy="12192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7F309BE-3CC3-CCC8-0FA1-911954F20845}"/>
              </a:ext>
            </a:extLst>
          </p:cNvPr>
          <p:cNvGrpSpPr/>
          <p:nvPr/>
        </p:nvGrpSpPr>
        <p:grpSpPr>
          <a:xfrm>
            <a:off x="1958936" y="3313314"/>
            <a:ext cx="2010580" cy="2010580"/>
            <a:chOff x="3403084" y="3600938"/>
            <a:chExt cx="2010580" cy="2010580"/>
          </a:xfrm>
        </p:grpSpPr>
        <p:sp>
          <p:nvSpPr>
            <p:cNvPr id="36" name="Oval 35">
              <a:extLst>
                <a:ext uri="{FF2B5EF4-FFF2-40B4-BE49-F238E27FC236}">
                  <a16:creationId xmlns:a16="http://schemas.microsoft.com/office/drawing/2014/main" id="{CC4C2609-8DDE-7183-A84E-D4FA89DA5F9B}"/>
                </a:ext>
              </a:extLst>
            </p:cNvPr>
            <p:cNvSpPr/>
            <p:nvPr/>
          </p:nvSpPr>
          <p:spPr>
            <a:xfrm rot="20153857">
              <a:off x="3403084" y="3600938"/>
              <a:ext cx="2010580" cy="2010580"/>
            </a:xfrm>
            <a:prstGeom prst="ellipse">
              <a:avLst/>
            </a:prstGeom>
            <a:noFill/>
            <a:ln w="203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Arc 44">
              <a:extLst>
                <a:ext uri="{FF2B5EF4-FFF2-40B4-BE49-F238E27FC236}">
                  <a16:creationId xmlns:a16="http://schemas.microsoft.com/office/drawing/2014/main" id="{E8E46AF1-9F2E-5B43-7E49-A8C47AFCAF1C}"/>
                </a:ext>
              </a:extLst>
            </p:cNvPr>
            <p:cNvSpPr>
              <a:spLocks/>
            </p:cNvSpPr>
            <p:nvPr/>
          </p:nvSpPr>
          <p:spPr>
            <a:xfrm rot="20153857">
              <a:off x="3403188" y="3601029"/>
              <a:ext cx="2010450" cy="2010367"/>
            </a:xfrm>
            <a:prstGeom prst="arc">
              <a:avLst>
                <a:gd name="adj1" fmla="val 20222065"/>
                <a:gd name="adj2" fmla="val 912124"/>
              </a:avLst>
            </a:prstGeom>
            <a:noFill/>
            <a:ln w="2032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a:extLst>
              <a:ext uri="{FF2B5EF4-FFF2-40B4-BE49-F238E27FC236}">
                <a16:creationId xmlns:a16="http://schemas.microsoft.com/office/drawing/2014/main" id="{F6C6C2ED-C518-EE26-4EBA-1048E55433C8}"/>
              </a:ext>
            </a:extLst>
          </p:cNvPr>
          <p:cNvGrpSpPr/>
          <p:nvPr/>
        </p:nvGrpSpPr>
        <p:grpSpPr>
          <a:xfrm>
            <a:off x="2079956" y="3810119"/>
            <a:ext cx="1856971" cy="933706"/>
            <a:chOff x="3293257" y="2603220"/>
            <a:chExt cx="1753378" cy="881618"/>
          </a:xfrm>
        </p:grpSpPr>
        <p:sp>
          <p:nvSpPr>
            <p:cNvPr id="39" name="Content Placeholder 6">
              <a:extLst>
                <a:ext uri="{FF2B5EF4-FFF2-40B4-BE49-F238E27FC236}">
                  <a16:creationId xmlns:a16="http://schemas.microsoft.com/office/drawing/2014/main" id="{D63684B4-00CA-81D1-894E-D87F29B2DF4C}"/>
                </a:ext>
              </a:extLst>
            </p:cNvPr>
            <p:cNvSpPr txBox="1">
              <a:spLocks/>
            </p:cNvSpPr>
            <p:nvPr/>
          </p:nvSpPr>
          <p:spPr>
            <a:xfrm>
              <a:off x="3293257" y="2603220"/>
              <a:ext cx="1753378" cy="557965"/>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3600" b="1" dirty="0"/>
                <a:t>5.8</a:t>
              </a:r>
              <a:r>
                <a:rPr lang="en-US" sz="2800" baseline="46000" dirty="0"/>
                <a:t>%</a:t>
              </a:r>
              <a:endParaRPr lang="en-US" sz="1800" baseline="46000" dirty="0"/>
            </a:p>
          </p:txBody>
        </p:sp>
        <p:sp>
          <p:nvSpPr>
            <p:cNvPr id="40" name="Content Placeholder 6">
              <a:extLst>
                <a:ext uri="{FF2B5EF4-FFF2-40B4-BE49-F238E27FC236}">
                  <a16:creationId xmlns:a16="http://schemas.microsoft.com/office/drawing/2014/main" id="{5ED93405-99EB-CFC2-FDE0-46AF3FDDE2DD}"/>
                </a:ext>
              </a:extLst>
            </p:cNvPr>
            <p:cNvSpPr txBox="1">
              <a:spLocks/>
            </p:cNvSpPr>
            <p:nvPr/>
          </p:nvSpPr>
          <p:spPr>
            <a:xfrm>
              <a:off x="3645135" y="3048928"/>
              <a:ext cx="998257" cy="435910"/>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buClr>
                  <a:srgbClr val="EE006D"/>
                </a:buClr>
              </a:pPr>
              <a:r>
                <a:rPr lang="en-US" sz="1200"/>
                <a:t>GRADE ≥3 </a:t>
              </a:r>
            </a:p>
            <a:p>
              <a:pPr algn="ctr">
                <a:spcAft>
                  <a:spcPts val="0"/>
                </a:spcAft>
                <a:buClr>
                  <a:srgbClr val="EE006D"/>
                </a:buClr>
              </a:pPr>
              <a:r>
                <a:rPr lang="en-US" sz="1200"/>
                <a:t>INFECTION</a:t>
              </a:r>
              <a:endParaRPr lang="en-US" sz="1100"/>
            </a:p>
          </p:txBody>
        </p:sp>
      </p:grpSp>
      <p:sp>
        <p:nvSpPr>
          <p:cNvPr id="41" name="TextBox 40">
            <a:extLst>
              <a:ext uri="{FF2B5EF4-FFF2-40B4-BE49-F238E27FC236}">
                <a16:creationId xmlns:a16="http://schemas.microsoft.com/office/drawing/2014/main" id="{019B8797-C942-763B-661D-7AF800A43123}"/>
              </a:ext>
            </a:extLst>
          </p:cNvPr>
          <p:cNvSpPr txBox="1">
            <a:spLocks/>
          </p:cNvSpPr>
          <p:nvPr/>
        </p:nvSpPr>
        <p:spPr>
          <a:xfrm>
            <a:off x="4389302" y="3202094"/>
            <a:ext cx="948350" cy="461665"/>
          </a:xfrm>
          <a:prstGeom prst="rect">
            <a:avLst/>
          </a:prstGeom>
          <a:noFill/>
        </p:spPr>
        <p:txBody>
          <a:bodyPr wrap="square" rtlCol="0">
            <a:spAutoFit/>
          </a:bodyPr>
          <a:lstStyle/>
          <a:p>
            <a:pPr algn="ctr"/>
            <a:r>
              <a:rPr lang="en-US" sz="2400" b="1">
                <a:solidFill>
                  <a:schemeClr val="accent1">
                    <a:lumMod val="75000"/>
                  </a:schemeClr>
                </a:solidFill>
              </a:rPr>
              <a:t>3.7</a:t>
            </a:r>
            <a:r>
              <a:rPr lang="en-US" sz="2400" baseline="30000">
                <a:solidFill>
                  <a:schemeClr val="accent1">
                    <a:lumMod val="75000"/>
                  </a:schemeClr>
                </a:solidFill>
              </a:rPr>
              <a:t>%</a:t>
            </a:r>
            <a:endParaRPr lang="en-US" sz="900" baseline="30000"/>
          </a:p>
        </p:txBody>
      </p:sp>
      <p:sp>
        <p:nvSpPr>
          <p:cNvPr id="43" name="TextBox 42">
            <a:extLst>
              <a:ext uri="{FF2B5EF4-FFF2-40B4-BE49-F238E27FC236}">
                <a16:creationId xmlns:a16="http://schemas.microsoft.com/office/drawing/2014/main" id="{0368296A-69FE-6A2B-9551-00F54CC0D88C}"/>
              </a:ext>
            </a:extLst>
          </p:cNvPr>
          <p:cNvSpPr txBox="1"/>
          <p:nvPr/>
        </p:nvSpPr>
        <p:spPr>
          <a:xfrm>
            <a:off x="4389302" y="3684288"/>
            <a:ext cx="948350" cy="461665"/>
          </a:xfrm>
          <a:prstGeom prst="rect">
            <a:avLst/>
          </a:prstGeom>
          <a:noFill/>
        </p:spPr>
        <p:txBody>
          <a:bodyPr wrap="square" rtlCol="0">
            <a:spAutoFit/>
          </a:bodyPr>
          <a:lstStyle/>
          <a:p>
            <a:pPr algn="ctr"/>
            <a:r>
              <a:rPr lang="en-US" sz="2400" b="1">
                <a:solidFill>
                  <a:schemeClr val="accent3"/>
                </a:solidFill>
              </a:rPr>
              <a:t>2.3</a:t>
            </a:r>
            <a:r>
              <a:rPr lang="en-US" sz="2400" baseline="30000">
                <a:solidFill>
                  <a:schemeClr val="accent3"/>
                </a:solidFill>
              </a:rPr>
              <a:t>%</a:t>
            </a:r>
            <a:endParaRPr lang="en-US" sz="900" baseline="30000"/>
          </a:p>
        </p:txBody>
      </p:sp>
      <p:sp>
        <p:nvSpPr>
          <p:cNvPr id="50" name="TextBox 49">
            <a:extLst>
              <a:ext uri="{FF2B5EF4-FFF2-40B4-BE49-F238E27FC236}">
                <a16:creationId xmlns:a16="http://schemas.microsoft.com/office/drawing/2014/main" id="{E67502D6-E002-1B30-9862-1C64BC4FCC03}"/>
              </a:ext>
            </a:extLst>
          </p:cNvPr>
          <p:cNvSpPr txBox="1"/>
          <p:nvPr/>
        </p:nvSpPr>
        <p:spPr>
          <a:xfrm>
            <a:off x="5143682" y="3232574"/>
            <a:ext cx="1140815" cy="400110"/>
          </a:xfrm>
          <a:prstGeom prst="rect">
            <a:avLst/>
          </a:prstGeom>
          <a:noFill/>
        </p:spPr>
        <p:txBody>
          <a:bodyPr wrap="square" rtlCol="0">
            <a:spAutoFit/>
          </a:bodyPr>
          <a:lstStyle/>
          <a:p>
            <a:r>
              <a:rPr lang="en-US" sz="1000">
                <a:solidFill>
                  <a:schemeClr val="accent1"/>
                </a:solidFill>
              </a:rPr>
              <a:t>COVID-19 PNEUMONIA</a:t>
            </a:r>
            <a:endParaRPr lang="en-US" sz="1000" baseline="30000">
              <a:solidFill>
                <a:schemeClr val="accent1"/>
              </a:solidFill>
            </a:endParaRPr>
          </a:p>
        </p:txBody>
      </p:sp>
      <p:sp>
        <p:nvSpPr>
          <p:cNvPr id="51" name="TextBox 50">
            <a:extLst>
              <a:ext uri="{FF2B5EF4-FFF2-40B4-BE49-F238E27FC236}">
                <a16:creationId xmlns:a16="http://schemas.microsoft.com/office/drawing/2014/main" id="{7066C11E-ED8B-3710-AF64-3D7521F7130C}"/>
              </a:ext>
            </a:extLst>
          </p:cNvPr>
          <p:cNvSpPr txBox="1"/>
          <p:nvPr/>
        </p:nvSpPr>
        <p:spPr>
          <a:xfrm>
            <a:off x="5166542" y="3714768"/>
            <a:ext cx="1268390" cy="400110"/>
          </a:xfrm>
          <a:prstGeom prst="rect">
            <a:avLst/>
          </a:prstGeom>
          <a:noFill/>
        </p:spPr>
        <p:txBody>
          <a:bodyPr wrap="square" rtlCol="0">
            <a:spAutoFit/>
          </a:bodyPr>
          <a:lstStyle/>
          <a:p>
            <a:r>
              <a:rPr lang="en-US" sz="1000">
                <a:solidFill>
                  <a:schemeClr val="accent1"/>
                </a:solidFill>
              </a:rPr>
              <a:t>INFECTION DUE TO COVID-19</a:t>
            </a:r>
            <a:endParaRPr lang="en-US" sz="1000" baseline="30000">
              <a:solidFill>
                <a:schemeClr val="accent1"/>
              </a:solidFill>
            </a:endParaRPr>
          </a:p>
        </p:txBody>
      </p:sp>
      <p:grpSp>
        <p:nvGrpSpPr>
          <p:cNvPr id="55" name="Group 54">
            <a:extLst>
              <a:ext uri="{FF2B5EF4-FFF2-40B4-BE49-F238E27FC236}">
                <a16:creationId xmlns:a16="http://schemas.microsoft.com/office/drawing/2014/main" id="{A8526532-8771-0B6F-C6B5-7CA0222378ED}"/>
              </a:ext>
            </a:extLst>
          </p:cNvPr>
          <p:cNvGrpSpPr/>
          <p:nvPr/>
        </p:nvGrpSpPr>
        <p:grpSpPr>
          <a:xfrm>
            <a:off x="3957162" y="3623990"/>
            <a:ext cx="457200" cy="269558"/>
            <a:chOff x="5793740" y="4597414"/>
            <a:chExt cx="457200" cy="269558"/>
          </a:xfrm>
        </p:grpSpPr>
        <p:cxnSp>
          <p:nvCxnSpPr>
            <p:cNvPr id="49" name="Straight Connector 48">
              <a:extLst>
                <a:ext uri="{FF2B5EF4-FFF2-40B4-BE49-F238E27FC236}">
                  <a16:creationId xmlns:a16="http://schemas.microsoft.com/office/drawing/2014/main" id="{59E69BCA-F05C-AAC7-A344-C04E8DD50609}"/>
                </a:ext>
              </a:extLst>
            </p:cNvPr>
            <p:cNvCxnSpPr>
              <a:cxnSpLocks/>
            </p:cNvCxnSpPr>
            <p:nvPr/>
          </p:nvCxnSpPr>
          <p:spPr>
            <a:xfrm>
              <a:off x="5915660" y="4866972"/>
              <a:ext cx="335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5E17569-D2CF-4FAD-8403-0C4D2DD3AD1D}"/>
                </a:ext>
              </a:extLst>
            </p:cNvPr>
            <p:cNvCxnSpPr>
              <a:cxnSpLocks/>
            </p:cNvCxnSpPr>
            <p:nvPr/>
          </p:nvCxnSpPr>
          <p:spPr>
            <a:xfrm>
              <a:off x="5793740" y="4597414"/>
              <a:ext cx="121920" cy="26686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455713B8-2BDC-DA2B-043E-F4E3803EDD1F}"/>
              </a:ext>
            </a:extLst>
          </p:cNvPr>
          <p:cNvGrpSpPr/>
          <p:nvPr/>
        </p:nvGrpSpPr>
        <p:grpSpPr>
          <a:xfrm rot="300000">
            <a:off x="1859138" y="3130910"/>
            <a:ext cx="2297121" cy="2295146"/>
            <a:chOff x="3239513" y="3350196"/>
            <a:chExt cx="2423273" cy="2421187"/>
          </a:xfrm>
        </p:grpSpPr>
        <p:sp>
          <p:nvSpPr>
            <p:cNvPr id="47" name="Arc 46">
              <a:extLst>
                <a:ext uri="{FF2B5EF4-FFF2-40B4-BE49-F238E27FC236}">
                  <a16:creationId xmlns:a16="http://schemas.microsoft.com/office/drawing/2014/main" id="{05708F14-8BB9-C003-E009-4764AD4725F4}"/>
                </a:ext>
              </a:extLst>
            </p:cNvPr>
            <p:cNvSpPr>
              <a:spLocks/>
            </p:cNvSpPr>
            <p:nvPr/>
          </p:nvSpPr>
          <p:spPr>
            <a:xfrm rot="19636947">
              <a:off x="3239513" y="3350196"/>
              <a:ext cx="2421187" cy="2421187"/>
            </a:xfrm>
            <a:prstGeom prst="arc">
              <a:avLst>
                <a:gd name="adj1" fmla="val 20857387"/>
                <a:gd name="adj2" fmla="val 21293063"/>
              </a:avLst>
            </a:prstGeom>
            <a:noFill/>
            <a:ln w="19685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Arc 45">
              <a:extLst>
                <a:ext uri="{FF2B5EF4-FFF2-40B4-BE49-F238E27FC236}">
                  <a16:creationId xmlns:a16="http://schemas.microsoft.com/office/drawing/2014/main" id="{6C7A0B01-A6E9-C029-A9CE-DE9CC9DEDEBE}"/>
                </a:ext>
              </a:extLst>
            </p:cNvPr>
            <p:cNvSpPr>
              <a:spLocks/>
            </p:cNvSpPr>
            <p:nvPr/>
          </p:nvSpPr>
          <p:spPr>
            <a:xfrm rot="19872993">
              <a:off x="3243266" y="3350554"/>
              <a:ext cx="2419520" cy="2419416"/>
            </a:xfrm>
            <a:prstGeom prst="arc">
              <a:avLst>
                <a:gd name="adj1" fmla="val 20222065"/>
                <a:gd name="adj2" fmla="val 20583841"/>
              </a:avLst>
            </a:prstGeom>
            <a:noFill/>
            <a:ln w="203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Footer Placeholder 23">
            <a:extLst>
              <a:ext uri="{FF2B5EF4-FFF2-40B4-BE49-F238E27FC236}">
                <a16:creationId xmlns:a16="http://schemas.microsoft.com/office/drawing/2014/main" id="{3EE54193-3891-DB61-61AA-EAE3E46100E8}"/>
              </a:ext>
            </a:extLst>
          </p:cNvPr>
          <p:cNvSpPr txBox="1">
            <a:spLocks/>
          </p:cNvSpPr>
          <p:nvPr/>
        </p:nvSpPr>
        <p:spPr>
          <a:xfrm>
            <a:off x="1064949" y="6341052"/>
            <a:ext cx="8401052" cy="48787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800" b="1" dirty="0"/>
              <a:t>1. </a:t>
            </a:r>
            <a:r>
              <a:rPr lang="en-US" sz="800" dirty="0"/>
              <a:t>Jaypirca (</a:t>
            </a:r>
            <a:r>
              <a:rPr lang="en-US" sz="800" dirty="0" err="1"/>
              <a:t>pirtobrutinib</a:t>
            </a:r>
            <a:r>
              <a:rPr lang="en-US" sz="800" dirty="0"/>
              <a:t>). Summary of Product Characteristics. Eli Lilly Nederland B.V.</a:t>
            </a:r>
            <a:endParaRPr lang="en-US" sz="800" dirty="0">
              <a:cs typeface="Arial"/>
            </a:endParaRPr>
          </a:p>
        </p:txBody>
      </p:sp>
      <p:sp>
        <p:nvSpPr>
          <p:cNvPr id="4" name="Footer Placeholder 2">
            <a:extLst>
              <a:ext uri="{FF2B5EF4-FFF2-40B4-BE49-F238E27FC236}">
                <a16:creationId xmlns:a16="http://schemas.microsoft.com/office/drawing/2014/main" id="{40745061-0056-0CD5-00CE-2D7A42731850}"/>
              </a:ext>
            </a:extLst>
          </p:cNvPr>
          <p:cNvSpPr txBox="1">
            <a:spLocks/>
          </p:cNvSpPr>
          <p:nvPr/>
        </p:nvSpPr>
        <p:spPr>
          <a:xfrm>
            <a:off x="4038600" y="6356350"/>
            <a:ext cx="4114800" cy="365125"/>
          </a:xfrm>
          <a:prstGeom prst="rect">
            <a:avLst/>
          </a:prstGeom>
        </p:spPr>
        <p:txBody>
          <a:bodyPr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800">
                <a:solidFill>
                  <a:srgbClr val="303030"/>
                </a:solidFill>
                <a:latin typeface="Arial" panose="020B0604020202020204" pitchFamily="34" charset="0"/>
              </a:rPr>
              <a:t>PP-PT-NL-0015</a:t>
            </a:r>
            <a:endParaRPr lang="nl-NL" sz="800" dirty="0"/>
          </a:p>
        </p:txBody>
      </p:sp>
      <p:sp>
        <p:nvSpPr>
          <p:cNvPr id="5" name="Title 9">
            <a:extLst>
              <a:ext uri="{FF2B5EF4-FFF2-40B4-BE49-F238E27FC236}">
                <a16:creationId xmlns:a16="http://schemas.microsoft.com/office/drawing/2014/main" id="{5E0AE058-FFC8-7BA7-6697-43ABA1C53B40}"/>
              </a:ext>
            </a:extLst>
          </p:cNvPr>
          <p:cNvSpPr txBox="1">
            <a:spLocks/>
          </p:cNvSpPr>
          <p:nvPr/>
        </p:nvSpPr>
        <p:spPr>
          <a:xfrm>
            <a:off x="685800" y="446056"/>
            <a:ext cx="10839451" cy="44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Important safety information (continued)</a:t>
            </a:r>
          </a:p>
        </p:txBody>
      </p:sp>
    </p:spTree>
    <p:custDataLst>
      <p:tags r:id="rId1"/>
    </p:custDataLst>
    <p:extLst>
      <p:ext uri="{BB962C8B-B14F-4D97-AF65-F5344CB8AC3E}">
        <p14:creationId xmlns:p14="http://schemas.microsoft.com/office/powerpoint/2010/main" val="576973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076FB-A5DC-44BD-A843-D231754FE10A}"/>
              </a:ext>
            </a:extLst>
          </p:cNvPr>
          <p:cNvSpPr txBox="1"/>
          <p:nvPr/>
        </p:nvSpPr>
        <p:spPr>
          <a:xfrm>
            <a:off x="1557554" y="4450157"/>
            <a:ext cx="5225754" cy="1313180"/>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Arial" panose="020B0604020202020204" pitchFamily="34" charset="0"/>
              <a:buChar char="•"/>
            </a:pPr>
            <a:r>
              <a:rPr lang="en-US" sz="1100" dirty="0" err="1"/>
              <a:t>Cytopenias</a:t>
            </a:r>
            <a:r>
              <a:rPr lang="en-US" sz="1100" dirty="0"/>
              <a:t> have occurred in patients with hematologic malignancies receiving </a:t>
            </a:r>
            <a:r>
              <a:rPr lang="en-US" sz="1100" dirty="0" err="1"/>
              <a:t>pirtobrutinib</a:t>
            </a:r>
            <a:endParaRPr lang="en-US" sz="1100" dirty="0">
              <a:cs typeface="Arial"/>
            </a:endParaRPr>
          </a:p>
          <a:p>
            <a:pPr marL="171450" indent="-171450">
              <a:spcAft>
                <a:spcPts val="400"/>
              </a:spcAft>
              <a:buClr>
                <a:schemeClr val="accent3"/>
              </a:buClr>
              <a:buFont typeface="Arial" panose="020B0604020202020204" pitchFamily="34" charset="0"/>
              <a:buChar char="•"/>
            </a:pPr>
            <a:r>
              <a:rPr lang="en-US" sz="1100" dirty="0"/>
              <a:t>Patients experienced Grade ≥ 3 </a:t>
            </a:r>
            <a:r>
              <a:rPr lang="en-US" sz="1100" dirty="0" err="1"/>
              <a:t>cytopenias</a:t>
            </a:r>
            <a:r>
              <a:rPr lang="en-US" sz="1100" dirty="0"/>
              <a:t>, including: </a:t>
            </a:r>
          </a:p>
          <a:p>
            <a:pPr marL="628650" lvl="1" indent="-171450">
              <a:spcAft>
                <a:spcPts val="400"/>
              </a:spcAft>
              <a:buClr>
                <a:schemeClr val="accent3"/>
              </a:buClr>
              <a:buFont typeface="Arial" panose="020B0604020202020204" pitchFamily="34" charset="0"/>
              <a:buChar char="•"/>
            </a:pPr>
            <a:r>
              <a:rPr lang="en-US" sz="1100" dirty="0"/>
              <a:t>neutropenia (19% of 725 patients); </a:t>
            </a:r>
          </a:p>
          <a:p>
            <a:pPr marL="628650" lvl="1" indent="-171450">
              <a:spcAft>
                <a:spcPts val="400"/>
              </a:spcAft>
              <a:buClr>
                <a:schemeClr val="accent3"/>
              </a:buClr>
              <a:buFont typeface="Arial" panose="020B0604020202020204" pitchFamily="34" charset="0"/>
              <a:buChar char="•"/>
            </a:pPr>
            <a:r>
              <a:rPr lang="en-US" sz="1100" dirty="0"/>
              <a:t>anemia (8.2% of 725 patients) and </a:t>
            </a:r>
          </a:p>
          <a:p>
            <a:pPr marL="628650" lvl="1" indent="-171450">
              <a:spcAft>
                <a:spcPts val="400"/>
              </a:spcAft>
              <a:buClr>
                <a:schemeClr val="accent3"/>
              </a:buClr>
              <a:buFont typeface="Arial" panose="020B0604020202020204" pitchFamily="34" charset="0"/>
              <a:buChar char="•"/>
            </a:pPr>
            <a:r>
              <a:rPr lang="en-US" sz="1100" dirty="0"/>
              <a:t>thrombocytopenia (7.0% of 725 patients) based on laboratory measurements</a:t>
            </a:r>
            <a:endParaRPr lang="en-US" sz="1100" dirty="0">
              <a:cs typeface="Arial"/>
            </a:endParaRPr>
          </a:p>
        </p:txBody>
      </p:sp>
      <p:sp>
        <p:nvSpPr>
          <p:cNvPr id="4" name="TextBox 3">
            <a:extLst>
              <a:ext uri="{FF2B5EF4-FFF2-40B4-BE49-F238E27FC236}">
                <a16:creationId xmlns:a16="http://schemas.microsoft.com/office/drawing/2014/main" id="{171B00D3-F071-1551-0A9D-F10DC463304C}"/>
              </a:ext>
            </a:extLst>
          </p:cNvPr>
          <p:cNvSpPr txBox="1">
            <a:spLocks/>
          </p:cNvSpPr>
          <p:nvPr/>
        </p:nvSpPr>
        <p:spPr>
          <a:xfrm>
            <a:off x="6893755" y="4450157"/>
            <a:ext cx="4555296" cy="482183"/>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Wingdings" panose="05000000000000000000" pitchFamily="2" charset="2"/>
              <a:buChar char="Ø"/>
            </a:pPr>
            <a:r>
              <a:rPr lang="en-US" sz="1100" dirty="0"/>
              <a:t>Monitor complete blood counts regularly during treatment</a:t>
            </a:r>
          </a:p>
          <a:p>
            <a:pPr marL="171450" indent="-171450">
              <a:spcAft>
                <a:spcPts val="400"/>
              </a:spcAft>
              <a:buClr>
                <a:schemeClr val="accent3"/>
              </a:buClr>
              <a:buFont typeface="Wingdings" panose="05000000000000000000" pitchFamily="2" charset="2"/>
              <a:buChar char="Ø"/>
            </a:pPr>
            <a:r>
              <a:rPr lang="en-US" sz="1100" dirty="0"/>
              <a:t>Interrupt treatment, reduce the dose, or discontinue as warranted</a:t>
            </a:r>
            <a:endParaRPr lang="en-US" sz="1100" dirty="0">
              <a:ea typeface="+mn-lt"/>
              <a:cs typeface="+mn-lt"/>
            </a:endParaRPr>
          </a:p>
        </p:txBody>
      </p:sp>
      <p:cxnSp>
        <p:nvCxnSpPr>
          <p:cNvPr id="29" name="Straight Connector 28">
            <a:extLst>
              <a:ext uri="{FF2B5EF4-FFF2-40B4-BE49-F238E27FC236}">
                <a16:creationId xmlns:a16="http://schemas.microsoft.com/office/drawing/2014/main" id="{C3B5506A-3D40-4B3F-9808-B31C1089BB27}"/>
              </a:ext>
            </a:extLst>
          </p:cNvPr>
          <p:cNvCxnSpPr>
            <a:cxnSpLocks/>
          </p:cNvCxnSpPr>
          <p:nvPr/>
        </p:nvCxnSpPr>
        <p:spPr>
          <a:xfrm>
            <a:off x="628650" y="3934960"/>
            <a:ext cx="1056626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FF7346-0390-C68F-5212-609ECBEDE9A8}"/>
              </a:ext>
            </a:extLst>
          </p:cNvPr>
          <p:cNvSpPr txBox="1">
            <a:spLocks/>
          </p:cNvSpPr>
          <p:nvPr/>
        </p:nvSpPr>
        <p:spPr>
          <a:xfrm>
            <a:off x="1557554" y="1494577"/>
            <a:ext cx="5067371" cy="1990288"/>
          </a:xfrm>
          <a:prstGeom prst="rect">
            <a:avLst/>
          </a:prstGeom>
          <a:noFill/>
        </p:spPr>
        <p:txBody>
          <a:bodyPr wrap="square" rtlCol="0">
            <a:spAutoFit/>
          </a:bodyPr>
          <a:lstStyle/>
          <a:p>
            <a:pPr marL="171450" indent="-171450">
              <a:spcAft>
                <a:spcPts val="400"/>
              </a:spcAft>
              <a:buClr>
                <a:schemeClr val="accent3"/>
              </a:buClr>
              <a:buFont typeface="Arial" panose="020B0604020202020204" pitchFamily="34" charset="0"/>
              <a:buChar char="•"/>
            </a:pPr>
            <a:r>
              <a:rPr lang="en-US" sz="1100" dirty="0"/>
              <a:t>Serious, including fatal, hemorrhagic events have occurred in patients receiving </a:t>
            </a:r>
            <a:r>
              <a:rPr lang="en-US" sz="1100" dirty="0" err="1"/>
              <a:t>pirtobrutinib</a:t>
            </a:r>
            <a:endParaRPr lang="en-US" sz="1100" dirty="0"/>
          </a:p>
          <a:p>
            <a:pPr marL="171450" indent="-171450">
              <a:spcAft>
                <a:spcPts val="400"/>
              </a:spcAft>
              <a:buClr>
                <a:schemeClr val="accent3"/>
              </a:buClr>
              <a:buFont typeface="Arial" panose="020B0604020202020204" pitchFamily="34" charset="0"/>
              <a:buChar char="•"/>
            </a:pPr>
            <a:r>
              <a:rPr lang="en-US" sz="1100" dirty="0"/>
              <a:t>Grade ≥3 bleeding events, including gastrointestinal and intracranial hemorrhage, occurred in 2.2% of 725 patients with hematologic malignancies treated with </a:t>
            </a:r>
            <a:r>
              <a:rPr lang="en-US" sz="1100" dirty="0" err="1"/>
              <a:t>pirtobrutinib</a:t>
            </a:r>
            <a:endParaRPr lang="en-US" sz="1100" dirty="0"/>
          </a:p>
          <a:p>
            <a:pPr marL="171450" indent="-171450">
              <a:spcAft>
                <a:spcPts val="400"/>
              </a:spcAft>
              <a:buClr>
                <a:schemeClr val="accent3"/>
              </a:buClr>
              <a:buFont typeface="Arial" panose="020B0604020202020204" pitchFamily="34" charset="0"/>
              <a:buChar char="•"/>
            </a:pPr>
            <a:r>
              <a:rPr lang="en-US" sz="1100" dirty="0"/>
              <a:t>Bleeding events of any grade, excluding bruising events (contusion, petechiae, ecchymosis, and increased tendency to bruise), occurred in 17.4% of patients</a:t>
            </a:r>
          </a:p>
          <a:p>
            <a:pPr marL="344488" lvl="1" indent="-173038">
              <a:spcAft>
                <a:spcPts val="400"/>
              </a:spcAft>
              <a:buClr>
                <a:schemeClr val="accent3"/>
              </a:buClr>
              <a:buFont typeface="Arial" panose="020B0604020202020204" pitchFamily="34" charset="0"/>
              <a:buChar char="–"/>
            </a:pPr>
            <a:r>
              <a:rPr lang="en-US" sz="1100" dirty="0"/>
              <a:t>This includes events of hemorrhage and hematoma (10.2%) and epistaxis (3.7%)</a:t>
            </a:r>
          </a:p>
          <a:p>
            <a:pPr marL="171450" indent="-171450">
              <a:spcAft>
                <a:spcPts val="400"/>
              </a:spcAft>
              <a:buClr>
                <a:schemeClr val="accent3"/>
              </a:buClr>
              <a:buFont typeface="Arial" panose="020B0604020202020204" pitchFamily="34" charset="0"/>
              <a:buChar char="•"/>
            </a:pPr>
            <a:r>
              <a:rPr lang="en-US" sz="1100" dirty="0"/>
              <a:t>Major hemorrhagic events occurred in patients taking </a:t>
            </a:r>
            <a:r>
              <a:rPr lang="en-US" sz="1100" dirty="0" err="1"/>
              <a:t>pirtobrutinib</a:t>
            </a:r>
            <a:r>
              <a:rPr lang="en-US" sz="1100" dirty="0"/>
              <a:t> with (0.7%) and without (1.5%) antithrombotic agents</a:t>
            </a:r>
          </a:p>
        </p:txBody>
      </p:sp>
      <p:sp>
        <p:nvSpPr>
          <p:cNvPr id="21" name="TextBox 20">
            <a:extLst>
              <a:ext uri="{FF2B5EF4-FFF2-40B4-BE49-F238E27FC236}">
                <a16:creationId xmlns:a16="http://schemas.microsoft.com/office/drawing/2014/main" id="{4F4AA38D-46B5-FC91-A2EF-E2A55D69BBD4}"/>
              </a:ext>
            </a:extLst>
          </p:cNvPr>
          <p:cNvSpPr txBox="1"/>
          <p:nvPr/>
        </p:nvSpPr>
        <p:spPr>
          <a:xfrm>
            <a:off x="6893755" y="1494577"/>
            <a:ext cx="4187688" cy="1210588"/>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Wingdings" panose="05000000000000000000" pitchFamily="2" charset="2"/>
              <a:buChar char="Ø"/>
            </a:pPr>
            <a:r>
              <a:rPr lang="en-US" sz="1100" dirty="0">
                <a:ea typeface="+mn-lt"/>
                <a:cs typeface="+mn-lt"/>
              </a:rPr>
              <a:t>Consider risks/benefits of co-administering antithrombotic agents with </a:t>
            </a:r>
            <a:r>
              <a:rPr lang="en-US" sz="1100" dirty="0" err="1">
                <a:ea typeface="+mn-lt"/>
                <a:cs typeface="+mn-lt"/>
              </a:rPr>
              <a:t>pirtobrutinib</a:t>
            </a:r>
            <a:r>
              <a:rPr lang="en-US" sz="1100" dirty="0">
                <a:ea typeface="+mn-lt"/>
                <a:cs typeface="+mn-lt"/>
              </a:rPr>
              <a:t> </a:t>
            </a:r>
          </a:p>
          <a:p>
            <a:pPr marL="171450" indent="-171450">
              <a:spcAft>
                <a:spcPts val="400"/>
              </a:spcAft>
              <a:buClr>
                <a:schemeClr val="accent3"/>
              </a:buClr>
              <a:buFont typeface="Wingdings" panose="05000000000000000000" pitchFamily="2" charset="2"/>
              <a:buChar char="Ø"/>
            </a:pPr>
            <a:r>
              <a:rPr lang="en-US" sz="1100" dirty="0">
                <a:ea typeface="+mn-lt"/>
                <a:cs typeface="+mn-lt"/>
              </a:rPr>
              <a:t>Monitor patients for signs of bleeding</a:t>
            </a:r>
          </a:p>
          <a:p>
            <a:pPr marL="171450" indent="-171450">
              <a:spcAft>
                <a:spcPts val="400"/>
              </a:spcAft>
              <a:buClr>
                <a:schemeClr val="accent3"/>
              </a:buClr>
              <a:buFont typeface="Wingdings" panose="05000000000000000000" pitchFamily="2" charset="2"/>
              <a:buChar char="Ø"/>
            </a:pPr>
            <a:r>
              <a:rPr lang="en-US" sz="1100" dirty="0">
                <a:ea typeface="+mn-lt"/>
                <a:cs typeface="+mn-lt"/>
              </a:rPr>
              <a:t>Consider risks/benefits of withholding </a:t>
            </a:r>
            <a:r>
              <a:rPr lang="en-US" sz="1100" dirty="0" err="1">
                <a:ea typeface="+mn-lt"/>
                <a:cs typeface="+mn-lt"/>
              </a:rPr>
              <a:t>pirtobrutinib</a:t>
            </a:r>
            <a:r>
              <a:rPr lang="en-US" sz="1100" dirty="0">
                <a:ea typeface="+mn-lt"/>
                <a:cs typeface="+mn-lt"/>
              </a:rPr>
              <a:t> for 3-5 days pre- and post-surgery depending on the type of surgery and bleeding risk</a:t>
            </a:r>
          </a:p>
        </p:txBody>
      </p:sp>
      <p:sp>
        <p:nvSpPr>
          <p:cNvPr id="27" name="Text Placeholder 10">
            <a:extLst>
              <a:ext uri="{FF2B5EF4-FFF2-40B4-BE49-F238E27FC236}">
                <a16:creationId xmlns:a16="http://schemas.microsoft.com/office/drawing/2014/main" id="{DE1EA688-AC28-E345-5CA8-E57E6A4190A2}"/>
              </a:ext>
            </a:extLst>
          </p:cNvPr>
          <p:cNvSpPr txBox="1">
            <a:spLocks/>
          </p:cNvSpPr>
          <p:nvPr/>
        </p:nvSpPr>
        <p:spPr>
          <a:xfrm>
            <a:off x="685800" y="1097516"/>
            <a:ext cx="10839450" cy="338554"/>
          </a:xfrm>
          <a:prstGeom prst="rect">
            <a:avLst/>
          </a:prstGeom>
        </p:spPr>
        <p:txBody>
          <a:bodyPr vert="horz" lIns="0" tIns="45720" rIns="0" bIns="45720" rtlCol="0">
            <a:spAutoFit/>
          </a:bodyPr>
          <a:lstStyle>
            <a:defPPr>
              <a:defRPr lang="en-US"/>
            </a:defPPr>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1"/>
                </a:solidFill>
              </a:rPr>
              <a:t>HEMORRHAGE</a:t>
            </a:r>
          </a:p>
        </p:txBody>
      </p:sp>
      <p:grpSp>
        <p:nvGrpSpPr>
          <p:cNvPr id="10" name="Group 9">
            <a:extLst>
              <a:ext uri="{FF2B5EF4-FFF2-40B4-BE49-F238E27FC236}">
                <a16:creationId xmlns:a16="http://schemas.microsoft.com/office/drawing/2014/main" id="{0857D603-7753-5F22-7927-0C2C853D932E}"/>
              </a:ext>
            </a:extLst>
          </p:cNvPr>
          <p:cNvGrpSpPr/>
          <p:nvPr/>
        </p:nvGrpSpPr>
        <p:grpSpPr>
          <a:xfrm>
            <a:off x="640235" y="1595861"/>
            <a:ext cx="819151" cy="819151"/>
            <a:chOff x="640235" y="1571624"/>
            <a:chExt cx="819151" cy="819151"/>
          </a:xfrm>
        </p:grpSpPr>
        <p:sp>
          <p:nvSpPr>
            <p:cNvPr id="28" name="Arc 27">
              <a:extLst>
                <a:ext uri="{FF2B5EF4-FFF2-40B4-BE49-F238E27FC236}">
                  <a16:creationId xmlns:a16="http://schemas.microsoft.com/office/drawing/2014/main" id="{3492CD7F-8775-E59E-55A2-91B9D9CD50CD}"/>
                </a:ext>
              </a:extLst>
            </p:cNvPr>
            <p:cNvSpPr/>
            <p:nvPr/>
          </p:nvSpPr>
          <p:spPr>
            <a:xfrm>
              <a:off x="640235" y="1571624"/>
              <a:ext cx="819151" cy="819151"/>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E03BF0A-1635-988B-D81E-5FCCE92EC5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501" y="1706885"/>
              <a:ext cx="356616" cy="548640"/>
            </a:xfrm>
            <a:prstGeom prst="rect">
              <a:avLst/>
            </a:prstGeom>
          </p:spPr>
        </p:pic>
      </p:grpSp>
      <p:sp>
        <p:nvSpPr>
          <p:cNvPr id="32" name="Arc 31">
            <a:extLst>
              <a:ext uri="{FF2B5EF4-FFF2-40B4-BE49-F238E27FC236}">
                <a16:creationId xmlns:a16="http://schemas.microsoft.com/office/drawing/2014/main" id="{A9A40EEB-ED00-9BDC-EA68-EDA0B966F737}"/>
              </a:ext>
            </a:extLst>
          </p:cNvPr>
          <p:cNvSpPr/>
          <p:nvPr/>
        </p:nvSpPr>
        <p:spPr>
          <a:xfrm>
            <a:off x="640235" y="4450157"/>
            <a:ext cx="819151" cy="819151"/>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14549F98-10D0-E721-8494-1F5E28420E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614" y="4640663"/>
            <a:ext cx="502390" cy="438150"/>
          </a:xfrm>
          <a:prstGeom prst="rect">
            <a:avLst/>
          </a:prstGeom>
        </p:spPr>
      </p:pic>
      <p:cxnSp>
        <p:nvCxnSpPr>
          <p:cNvPr id="37" name="Straight Connector 36">
            <a:extLst>
              <a:ext uri="{FF2B5EF4-FFF2-40B4-BE49-F238E27FC236}">
                <a16:creationId xmlns:a16="http://schemas.microsoft.com/office/drawing/2014/main" id="{268DC811-6574-6FD5-4898-CE669386DAA0}"/>
              </a:ext>
            </a:extLst>
          </p:cNvPr>
          <p:cNvCxnSpPr>
            <a:cxnSpLocks/>
          </p:cNvCxnSpPr>
          <p:nvPr/>
        </p:nvCxnSpPr>
        <p:spPr>
          <a:xfrm>
            <a:off x="6791324" y="1543050"/>
            <a:ext cx="0" cy="2286566"/>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D9ED316-4A61-E9E6-D2C3-89D7A2C68124}"/>
              </a:ext>
            </a:extLst>
          </p:cNvPr>
          <p:cNvCxnSpPr>
            <a:cxnSpLocks/>
          </p:cNvCxnSpPr>
          <p:nvPr/>
        </p:nvCxnSpPr>
        <p:spPr>
          <a:xfrm>
            <a:off x="6791324" y="4101220"/>
            <a:ext cx="0" cy="1306623"/>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75A9718-21E7-A8AA-C7A6-31B1FE2D434F}"/>
              </a:ext>
            </a:extLst>
          </p:cNvPr>
          <p:cNvSpPr txBox="1"/>
          <p:nvPr/>
        </p:nvSpPr>
        <p:spPr>
          <a:xfrm>
            <a:off x="685800" y="226336"/>
            <a:ext cx="6097508" cy="307777"/>
          </a:xfrm>
          <a:prstGeom prst="rect">
            <a:avLst/>
          </a:prstGeom>
          <a:noFill/>
        </p:spPr>
        <p:txBody>
          <a:bodyPr wrap="square" lIns="0">
            <a:spAutoFit/>
          </a:bodyPr>
          <a:lstStyle/>
          <a:p>
            <a:r>
              <a:rPr lang="en-US" sz="1400" cap="all">
                <a:latin typeface="+mj-lt"/>
                <a:ea typeface="+mj-ea"/>
                <a:cs typeface="+mj-cs"/>
              </a:rPr>
              <a:t>TOTAL BRUIN SAFETY POPULATION</a:t>
            </a:r>
          </a:p>
        </p:txBody>
      </p:sp>
      <p:sp>
        <p:nvSpPr>
          <p:cNvPr id="20" name="Text Placeholder 10">
            <a:extLst>
              <a:ext uri="{FF2B5EF4-FFF2-40B4-BE49-F238E27FC236}">
                <a16:creationId xmlns:a16="http://schemas.microsoft.com/office/drawing/2014/main" id="{2951443B-2766-A698-9096-AA2BE54696BB}"/>
              </a:ext>
            </a:extLst>
          </p:cNvPr>
          <p:cNvSpPr txBox="1">
            <a:spLocks/>
          </p:cNvSpPr>
          <p:nvPr/>
        </p:nvSpPr>
        <p:spPr>
          <a:xfrm>
            <a:off x="685800" y="4030838"/>
            <a:ext cx="10839450" cy="338554"/>
          </a:xfrm>
          <a:prstGeom prst="rect">
            <a:avLst/>
          </a:prstGeom>
        </p:spPr>
        <p:txBody>
          <a:bodyPr vert="horz" lIns="0" tIns="45720" rIns="0" bIns="45720" rtlCol="0">
            <a:spAutoFit/>
          </a:bodyPr>
          <a:lstStyle>
            <a:defPPr>
              <a:defRPr lang="en-US"/>
            </a:defPPr>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1"/>
                </a:solidFill>
              </a:rPr>
              <a:t>CYTOPENIAS</a:t>
            </a:r>
          </a:p>
        </p:txBody>
      </p:sp>
      <p:sp>
        <p:nvSpPr>
          <p:cNvPr id="7" name="Footer Placeholder 23">
            <a:extLst>
              <a:ext uri="{FF2B5EF4-FFF2-40B4-BE49-F238E27FC236}">
                <a16:creationId xmlns:a16="http://schemas.microsoft.com/office/drawing/2014/main" id="{CF7BF713-D2A8-9431-4F39-618C08482CE2}"/>
              </a:ext>
            </a:extLst>
          </p:cNvPr>
          <p:cNvSpPr txBox="1">
            <a:spLocks/>
          </p:cNvSpPr>
          <p:nvPr/>
        </p:nvSpPr>
        <p:spPr>
          <a:xfrm>
            <a:off x="685800" y="6322310"/>
            <a:ext cx="8401052" cy="49337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800" b="1" dirty="0"/>
              <a:t>1. </a:t>
            </a:r>
            <a:r>
              <a:rPr lang="en-US" sz="800" dirty="0"/>
              <a:t>Jaypirca (</a:t>
            </a:r>
            <a:r>
              <a:rPr lang="en-US" sz="800" dirty="0" err="1"/>
              <a:t>pirtobrutinib</a:t>
            </a:r>
            <a:r>
              <a:rPr lang="en-US" sz="800" dirty="0"/>
              <a:t>). Summary of Product Characteristics. Eli Lilly Nederland B.V.</a:t>
            </a:r>
            <a:endParaRPr lang="en-US" sz="800" dirty="0">
              <a:cs typeface="Arial"/>
            </a:endParaRPr>
          </a:p>
        </p:txBody>
      </p:sp>
      <p:sp>
        <p:nvSpPr>
          <p:cNvPr id="6" name="Footer Placeholder 2">
            <a:extLst>
              <a:ext uri="{FF2B5EF4-FFF2-40B4-BE49-F238E27FC236}">
                <a16:creationId xmlns:a16="http://schemas.microsoft.com/office/drawing/2014/main" id="{3A63FDC3-D4B2-7B97-9777-051803FC47D0}"/>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
        <p:nvSpPr>
          <p:cNvPr id="8" name="Title 9">
            <a:extLst>
              <a:ext uri="{FF2B5EF4-FFF2-40B4-BE49-F238E27FC236}">
                <a16:creationId xmlns:a16="http://schemas.microsoft.com/office/drawing/2014/main" id="{372A7325-57CD-5F22-A7CB-11C03CF51490}"/>
              </a:ext>
            </a:extLst>
          </p:cNvPr>
          <p:cNvSpPr txBox="1">
            <a:spLocks/>
          </p:cNvSpPr>
          <p:nvPr/>
        </p:nvSpPr>
        <p:spPr>
          <a:xfrm>
            <a:off x="685800" y="446056"/>
            <a:ext cx="10839451" cy="44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Important safety information (continued)</a:t>
            </a:r>
          </a:p>
        </p:txBody>
      </p:sp>
    </p:spTree>
    <p:custDataLst>
      <p:tags r:id="rId1"/>
    </p:custDataLst>
    <p:extLst>
      <p:ext uri="{BB962C8B-B14F-4D97-AF65-F5344CB8AC3E}">
        <p14:creationId xmlns:p14="http://schemas.microsoft.com/office/powerpoint/2010/main" val="341731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9">
            <a:extLst>
              <a:ext uri="{FF2B5EF4-FFF2-40B4-BE49-F238E27FC236}">
                <a16:creationId xmlns:a16="http://schemas.microsoft.com/office/drawing/2014/main" id="{F744CA65-63E3-7BC8-375D-58F8EBD9D628}"/>
              </a:ext>
            </a:extLst>
          </p:cNvPr>
          <p:cNvSpPr>
            <a:spLocks noGrp="1"/>
          </p:cNvSpPr>
          <p:nvPr>
            <p:ph type="title"/>
          </p:nvPr>
        </p:nvSpPr>
        <p:spPr>
          <a:xfrm>
            <a:off x="685800" y="446056"/>
            <a:ext cx="10839451" cy="443198"/>
          </a:xfrm>
        </p:spPr>
        <p:txBody>
          <a:bodyPr>
            <a:noAutofit/>
          </a:bodyPr>
          <a:lstStyle/>
          <a:p>
            <a:r>
              <a:rPr lang="en-US" dirty="0"/>
              <a:t>Important safety information (continued)</a:t>
            </a:r>
          </a:p>
        </p:txBody>
      </p:sp>
      <p:sp>
        <p:nvSpPr>
          <p:cNvPr id="18" name="Text Placeholder 10">
            <a:extLst>
              <a:ext uri="{FF2B5EF4-FFF2-40B4-BE49-F238E27FC236}">
                <a16:creationId xmlns:a16="http://schemas.microsoft.com/office/drawing/2014/main" id="{4D1FE120-AF4E-E4A2-4AD5-C73CDB9C2CDE}"/>
              </a:ext>
            </a:extLst>
          </p:cNvPr>
          <p:cNvSpPr txBox="1">
            <a:spLocks/>
          </p:cNvSpPr>
          <p:nvPr/>
        </p:nvSpPr>
        <p:spPr>
          <a:xfrm>
            <a:off x="685800" y="1097516"/>
            <a:ext cx="10839450" cy="338554"/>
          </a:xfrm>
          <a:prstGeom prst="rect">
            <a:avLst/>
          </a:prstGeom>
        </p:spPr>
        <p:txBody>
          <a:bodyPr vert="horz" lIns="0" tIns="45720" rIns="0" bIns="45720" rtlCol="0">
            <a:spAutoFit/>
          </a:bodyPr>
          <a:lstStyle>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1"/>
                </a:solidFill>
              </a:rPr>
              <a:t>ATRIAL FIBRILLATION AND ATRIAL FLUTTER</a:t>
            </a:r>
          </a:p>
        </p:txBody>
      </p:sp>
      <p:sp>
        <p:nvSpPr>
          <p:cNvPr id="27" name="TextBox 26">
            <a:extLst>
              <a:ext uri="{FF2B5EF4-FFF2-40B4-BE49-F238E27FC236}">
                <a16:creationId xmlns:a16="http://schemas.microsoft.com/office/drawing/2014/main" id="{6C6D0B56-6506-874F-41D5-10EF45E91D44}"/>
              </a:ext>
            </a:extLst>
          </p:cNvPr>
          <p:cNvSpPr txBox="1">
            <a:spLocks/>
          </p:cNvSpPr>
          <p:nvPr/>
        </p:nvSpPr>
        <p:spPr>
          <a:xfrm>
            <a:off x="1557555" y="1494577"/>
            <a:ext cx="4770818" cy="1092607"/>
          </a:xfrm>
          <a:prstGeom prst="rect">
            <a:avLst/>
          </a:prstGeom>
          <a:noFill/>
        </p:spPr>
        <p:txBody>
          <a:bodyPr wrap="square" lIns="91440" tIns="45720" rIns="91440" bIns="45720" rtlCol="0" anchor="t">
            <a:spAutoFit/>
          </a:bodyPr>
          <a:lstStyle>
            <a:defPPr>
              <a:defRPr lang="en-US"/>
            </a:defPPr>
            <a:lvl1pPr marL="171450" indent="-171450">
              <a:spcAft>
                <a:spcPts val="600"/>
              </a:spcAft>
              <a:buClr>
                <a:schemeClr val="accent3"/>
              </a:buClr>
              <a:buFont typeface="Arial" panose="020B0604020202020204" pitchFamily="34" charset="0"/>
              <a:buChar char="•"/>
              <a:defRPr sz="1400"/>
            </a:lvl1pPr>
          </a:lstStyle>
          <a:p>
            <a:r>
              <a:rPr lang="en-US" sz="1200" dirty="0"/>
              <a:t>Grade 3 or 4 atrial fibrillation and atrial flutter occurred in 1.0% of 725 patients with hematologic malignancies treated with </a:t>
            </a:r>
            <a:r>
              <a:rPr lang="en-US" sz="1200" dirty="0" err="1"/>
              <a:t>pirtobrutinib</a:t>
            </a:r>
            <a:endParaRPr lang="en-US" sz="1200" dirty="0">
              <a:cs typeface="Arial"/>
            </a:endParaRPr>
          </a:p>
          <a:p>
            <a:r>
              <a:rPr lang="en-US" sz="1200" dirty="0"/>
              <a:t>Events of any grade occurred in 2.7% (19 of 725 patients), with 18 out of 19 of these patients having a history of atrial fibrillation or cardiovascular disease</a:t>
            </a:r>
            <a:endParaRPr lang="en-US" sz="1200" dirty="0">
              <a:cs typeface="Arial"/>
            </a:endParaRPr>
          </a:p>
        </p:txBody>
      </p:sp>
      <p:grpSp>
        <p:nvGrpSpPr>
          <p:cNvPr id="2" name="Group 1">
            <a:extLst>
              <a:ext uri="{FF2B5EF4-FFF2-40B4-BE49-F238E27FC236}">
                <a16:creationId xmlns:a16="http://schemas.microsoft.com/office/drawing/2014/main" id="{FF890D2E-9B26-F3BA-CF10-A749FA786B6B}"/>
              </a:ext>
            </a:extLst>
          </p:cNvPr>
          <p:cNvGrpSpPr>
            <a:grpSpLocks/>
          </p:cNvGrpSpPr>
          <p:nvPr/>
        </p:nvGrpSpPr>
        <p:grpSpPr>
          <a:xfrm>
            <a:off x="640235" y="1595860"/>
            <a:ext cx="819151" cy="819150"/>
            <a:chOff x="640235" y="1571624"/>
            <a:chExt cx="997619" cy="997619"/>
          </a:xfrm>
        </p:grpSpPr>
        <p:pic>
          <p:nvPicPr>
            <p:cNvPr id="3" name="Graphic 2">
              <a:extLst>
                <a:ext uri="{FF2B5EF4-FFF2-40B4-BE49-F238E27FC236}">
                  <a16:creationId xmlns:a16="http://schemas.microsoft.com/office/drawing/2014/main" id="{E1C3746D-5E33-F254-73BF-FC1FF147AC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69" y="1807463"/>
              <a:ext cx="590550" cy="525958"/>
            </a:xfrm>
            <a:prstGeom prst="rect">
              <a:avLst/>
            </a:prstGeom>
          </p:spPr>
        </p:pic>
        <p:sp>
          <p:nvSpPr>
            <p:cNvPr id="37" name="Arc 36">
              <a:extLst>
                <a:ext uri="{FF2B5EF4-FFF2-40B4-BE49-F238E27FC236}">
                  <a16:creationId xmlns:a16="http://schemas.microsoft.com/office/drawing/2014/main" id="{8214841F-01B7-0A51-EF33-10A9FA68384A}"/>
                </a:ext>
              </a:extLst>
            </p:cNvPr>
            <p:cNvSpPr/>
            <p:nvPr/>
          </p:nvSpPr>
          <p:spPr>
            <a:xfrm>
              <a:off x="640235" y="1571624"/>
              <a:ext cx="997619" cy="997619"/>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
            </a:p>
          </p:txBody>
        </p:sp>
      </p:grpSp>
      <p:sp>
        <p:nvSpPr>
          <p:cNvPr id="21" name="TextBox 20">
            <a:extLst>
              <a:ext uri="{FF2B5EF4-FFF2-40B4-BE49-F238E27FC236}">
                <a16:creationId xmlns:a16="http://schemas.microsoft.com/office/drawing/2014/main" id="{05B51450-E7E9-7E8D-4098-D63204CF719F}"/>
              </a:ext>
            </a:extLst>
          </p:cNvPr>
          <p:cNvSpPr txBox="1">
            <a:spLocks/>
          </p:cNvSpPr>
          <p:nvPr/>
        </p:nvSpPr>
        <p:spPr>
          <a:xfrm>
            <a:off x="6893755" y="1494577"/>
            <a:ext cx="4187688" cy="461665"/>
          </a:xfrm>
          <a:prstGeom prst="rect">
            <a:avLst/>
          </a:prstGeom>
          <a:noFill/>
        </p:spPr>
        <p:txBody>
          <a:bodyPr wrap="square" rtlCol="0">
            <a:spAutoFit/>
          </a:bodyPr>
          <a:lstStyle>
            <a:defPPr>
              <a:defRPr lang="en-US"/>
            </a:defPPr>
            <a:lvl1pPr marL="171450" indent="-171450">
              <a:spcAft>
                <a:spcPts val="600"/>
              </a:spcAft>
              <a:buClr>
                <a:schemeClr val="accent3"/>
              </a:buClr>
              <a:buFont typeface="Arial" panose="020B0604020202020204" pitchFamily="34" charset="0"/>
              <a:buChar char="•"/>
              <a:defRPr sz="1400"/>
            </a:lvl1pPr>
          </a:lstStyle>
          <a:p>
            <a:pPr>
              <a:buFont typeface="Wingdings" panose="05000000000000000000" pitchFamily="2" charset="2"/>
              <a:buChar char="Ø"/>
            </a:pPr>
            <a:r>
              <a:rPr lang="en-US" sz="1200" dirty="0"/>
              <a:t>Monitor for signs and symptoms of atrial fibrillation and atrial flutter and manage appropriately</a:t>
            </a:r>
          </a:p>
        </p:txBody>
      </p:sp>
      <p:sp>
        <p:nvSpPr>
          <p:cNvPr id="28" name="TextBox 27">
            <a:extLst>
              <a:ext uri="{FF2B5EF4-FFF2-40B4-BE49-F238E27FC236}">
                <a16:creationId xmlns:a16="http://schemas.microsoft.com/office/drawing/2014/main" id="{225B3ECE-F467-0C7B-4C81-6D6F63E02022}"/>
              </a:ext>
            </a:extLst>
          </p:cNvPr>
          <p:cNvSpPr txBox="1"/>
          <p:nvPr/>
        </p:nvSpPr>
        <p:spPr>
          <a:xfrm>
            <a:off x="685800" y="226336"/>
            <a:ext cx="6097508" cy="307777"/>
          </a:xfrm>
          <a:prstGeom prst="rect">
            <a:avLst/>
          </a:prstGeom>
          <a:noFill/>
        </p:spPr>
        <p:txBody>
          <a:bodyPr wrap="square" lIns="0">
            <a:spAutoFit/>
          </a:bodyPr>
          <a:lstStyle/>
          <a:p>
            <a:r>
              <a:rPr lang="en-US" sz="1400" cap="all">
                <a:latin typeface="+mj-lt"/>
                <a:ea typeface="+mj-ea"/>
                <a:cs typeface="+mj-cs"/>
              </a:rPr>
              <a:t>TOTAL BRUIN SAFETY POPULATION</a:t>
            </a:r>
          </a:p>
        </p:txBody>
      </p:sp>
      <p:cxnSp>
        <p:nvCxnSpPr>
          <p:cNvPr id="31" name="Straight Connector 30">
            <a:extLst>
              <a:ext uri="{FF2B5EF4-FFF2-40B4-BE49-F238E27FC236}">
                <a16:creationId xmlns:a16="http://schemas.microsoft.com/office/drawing/2014/main" id="{7DAD8A09-49E6-ACD4-0CCA-30816806F1DB}"/>
              </a:ext>
            </a:extLst>
          </p:cNvPr>
          <p:cNvCxnSpPr>
            <a:cxnSpLocks/>
          </p:cNvCxnSpPr>
          <p:nvPr/>
        </p:nvCxnSpPr>
        <p:spPr>
          <a:xfrm>
            <a:off x="6791324" y="1543050"/>
            <a:ext cx="0" cy="3712344"/>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17819E6-10A4-3453-3555-5780227F4E20}"/>
              </a:ext>
            </a:extLst>
          </p:cNvPr>
          <p:cNvGrpSpPr/>
          <p:nvPr/>
        </p:nvGrpSpPr>
        <p:grpSpPr>
          <a:xfrm>
            <a:off x="4024759" y="3504481"/>
            <a:ext cx="2348872" cy="1118773"/>
            <a:chOff x="4572476" y="3499813"/>
            <a:chExt cx="2864606" cy="1364418"/>
          </a:xfrm>
        </p:grpSpPr>
        <p:sp>
          <p:nvSpPr>
            <p:cNvPr id="32" name="TextBox 31">
              <a:extLst>
                <a:ext uri="{FF2B5EF4-FFF2-40B4-BE49-F238E27FC236}">
                  <a16:creationId xmlns:a16="http://schemas.microsoft.com/office/drawing/2014/main" id="{9798BAF2-E6D4-BF98-8797-99BBDEA58D1B}"/>
                </a:ext>
              </a:extLst>
            </p:cNvPr>
            <p:cNvSpPr txBox="1"/>
            <p:nvPr/>
          </p:nvSpPr>
          <p:spPr>
            <a:xfrm>
              <a:off x="4572476" y="3524953"/>
              <a:ext cx="2847624" cy="788244"/>
            </a:xfrm>
            <a:prstGeom prst="rect">
              <a:avLst/>
            </a:prstGeom>
            <a:noFill/>
          </p:spPr>
          <p:txBody>
            <a:bodyPr wrap="square">
              <a:spAutoFit/>
            </a:bodyPr>
            <a:lstStyle/>
            <a:p>
              <a:pPr algn="ctr"/>
              <a:r>
                <a:rPr lang="en-US" sz="3600" b="1"/>
                <a:t>18</a:t>
              </a:r>
              <a:r>
                <a:rPr lang="en-US" sz="1100" b="1"/>
                <a:t> OUT OF </a:t>
              </a:r>
              <a:r>
                <a:rPr lang="en-US" sz="3600" b="1"/>
                <a:t>19​ </a:t>
              </a:r>
              <a:endParaRPr lang="en-US" sz="4400"/>
            </a:p>
          </p:txBody>
        </p:sp>
        <p:sp>
          <p:nvSpPr>
            <p:cNvPr id="24" name="TextBox 23">
              <a:extLst>
                <a:ext uri="{FF2B5EF4-FFF2-40B4-BE49-F238E27FC236}">
                  <a16:creationId xmlns:a16="http://schemas.microsoft.com/office/drawing/2014/main" id="{A860D0AC-F29A-7C1D-07DC-47188B35EF27}"/>
                </a:ext>
              </a:extLst>
            </p:cNvPr>
            <p:cNvSpPr txBox="1"/>
            <p:nvPr/>
          </p:nvSpPr>
          <p:spPr>
            <a:xfrm>
              <a:off x="4600281" y="4187745"/>
              <a:ext cx="2836801" cy="544263"/>
            </a:xfrm>
            <a:prstGeom prst="rect">
              <a:avLst/>
            </a:prstGeom>
            <a:noFill/>
          </p:spPr>
          <p:txBody>
            <a:bodyPr wrap="square" lIns="0" tIns="45720" rIns="0" bIns="45720" rtlCol="0" anchor="ctr">
              <a:spAutoFit/>
            </a:bodyPr>
            <a:lstStyle/>
            <a:p>
              <a:pPr algn="ctr"/>
              <a:r>
                <a:rPr lang="en-US" sz="1200" b="1"/>
                <a:t>patients</a:t>
              </a:r>
              <a:r>
                <a:rPr lang="en-US" sz="1200"/>
                <a:t>​ </a:t>
              </a:r>
              <a:r>
                <a:rPr lang="en-US" sz="1100"/>
                <a:t>had a history of atrial fibrillation or cardiovascular disease</a:t>
              </a:r>
              <a:endParaRPr lang="en-US" sz="1200" b="1" baseline="30000"/>
            </a:p>
          </p:txBody>
        </p:sp>
        <p:grpSp>
          <p:nvGrpSpPr>
            <p:cNvPr id="33" name="Group 32">
              <a:extLst>
                <a:ext uri="{FF2B5EF4-FFF2-40B4-BE49-F238E27FC236}">
                  <a16:creationId xmlns:a16="http://schemas.microsoft.com/office/drawing/2014/main" id="{5927B0F2-A747-3C21-419C-206505ACA8E8}"/>
                </a:ext>
              </a:extLst>
            </p:cNvPr>
            <p:cNvGrpSpPr>
              <a:grpSpLocks/>
            </p:cNvGrpSpPr>
            <p:nvPr/>
          </p:nvGrpSpPr>
          <p:grpSpPr>
            <a:xfrm>
              <a:off x="4600281" y="3499813"/>
              <a:ext cx="2787930" cy="1364418"/>
              <a:chOff x="5029338" y="2684127"/>
              <a:chExt cx="5502892" cy="1603193"/>
            </a:xfrm>
          </p:grpSpPr>
          <p:cxnSp>
            <p:nvCxnSpPr>
              <p:cNvPr id="34" name="Straight Connector 33">
                <a:extLst>
                  <a:ext uri="{FF2B5EF4-FFF2-40B4-BE49-F238E27FC236}">
                    <a16:creationId xmlns:a16="http://schemas.microsoft.com/office/drawing/2014/main" id="{6321C4D9-58F5-5C0E-5D28-8D51C59C87B2}"/>
                  </a:ext>
                </a:extLst>
              </p:cNvPr>
              <p:cNvCxnSpPr>
                <a:cxnSpLocks/>
              </p:cNvCxnSpPr>
              <p:nvPr/>
            </p:nvCxnSpPr>
            <p:spPr>
              <a:xfrm>
                <a:off x="5029338" y="2684127"/>
                <a:ext cx="5502892" cy="0"/>
              </a:xfrm>
              <a:prstGeom prst="line">
                <a:avLst/>
              </a:prstGeom>
              <a:ln w="50800" cap="rnd">
                <a:solidFill>
                  <a:srgbClr val="ABD31B"/>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DE9D0-8CC8-45D9-A867-84A9D665C550}"/>
                  </a:ext>
                </a:extLst>
              </p:cNvPr>
              <p:cNvCxnSpPr>
                <a:cxnSpLocks/>
              </p:cNvCxnSpPr>
              <p:nvPr/>
            </p:nvCxnSpPr>
            <p:spPr>
              <a:xfrm>
                <a:off x="5029338" y="4287320"/>
                <a:ext cx="5502892" cy="0"/>
              </a:xfrm>
              <a:prstGeom prst="line">
                <a:avLst/>
              </a:prstGeom>
              <a:ln w="50800" cap="rnd">
                <a:solidFill>
                  <a:srgbClr val="ABD31B"/>
                </a:solidFill>
                <a:round/>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F80F2282-7E6E-238F-7CA4-66A47C4D86C7}"/>
              </a:ext>
            </a:extLst>
          </p:cNvPr>
          <p:cNvGrpSpPr>
            <a:grpSpLocks/>
          </p:cNvGrpSpPr>
          <p:nvPr/>
        </p:nvGrpSpPr>
        <p:grpSpPr>
          <a:xfrm>
            <a:off x="1713297" y="3092787"/>
            <a:ext cx="1942160" cy="1942160"/>
            <a:chOff x="4108770" y="1730987"/>
            <a:chExt cx="3331906" cy="3331905"/>
          </a:xfrm>
        </p:grpSpPr>
        <p:sp>
          <p:nvSpPr>
            <p:cNvPr id="41" name="Oval 40">
              <a:extLst>
                <a:ext uri="{FF2B5EF4-FFF2-40B4-BE49-F238E27FC236}">
                  <a16:creationId xmlns:a16="http://schemas.microsoft.com/office/drawing/2014/main" id="{48E874DE-A50A-8654-0462-F131AB68E854}"/>
                </a:ext>
              </a:extLst>
            </p:cNvPr>
            <p:cNvSpPr/>
            <p:nvPr/>
          </p:nvSpPr>
          <p:spPr>
            <a:xfrm>
              <a:off x="4108770" y="1730987"/>
              <a:ext cx="3331906" cy="3331905"/>
            </a:xfrm>
            <a:prstGeom prst="ellipse">
              <a:avLst/>
            </a:prstGeom>
            <a:noFill/>
            <a:ln w="203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a:extLst>
                <a:ext uri="{FF2B5EF4-FFF2-40B4-BE49-F238E27FC236}">
                  <a16:creationId xmlns:a16="http://schemas.microsoft.com/office/drawing/2014/main" id="{99C37A4A-B38B-AF21-6742-B984FFC8EE98}"/>
                </a:ext>
              </a:extLst>
            </p:cNvPr>
            <p:cNvSpPr>
              <a:spLocks/>
            </p:cNvSpPr>
            <p:nvPr/>
          </p:nvSpPr>
          <p:spPr>
            <a:xfrm rot="1800000">
              <a:off x="4108947" y="1731167"/>
              <a:ext cx="3331692" cy="3331552"/>
            </a:xfrm>
            <a:prstGeom prst="arc">
              <a:avLst>
                <a:gd name="adj1" fmla="val 16260212"/>
                <a:gd name="adj2" fmla="val 16598211"/>
              </a:avLst>
            </a:prstGeom>
            <a:noFill/>
            <a:ln w="203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B463BA09-FF2D-C5E9-4285-8A980B340146}"/>
              </a:ext>
            </a:extLst>
          </p:cNvPr>
          <p:cNvGrpSpPr/>
          <p:nvPr/>
        </p:nvGrpSpPr>
        <p:grpSpPr>
          <a:xfrm>
            <a:off x="1844467" y="3525095"/>
            <a:ext cx="1710058" cy="1034024"/>
            <a:chOff x="3077448" y="2415864"/>
            <a:chExt cx="1969187" cy="1190712"/>
          </a:xfrm>
        </p:grpSpPr>
        <p:sp>
          <p:nvSpPr>
            <p:cNvPr id="45" name="Content Placeholder 6">
              <a:extLst>
                <a:ext uri="{FF2B5EF4-FFF2-40B4-BE49-F238E27FC236}">
                  <a16:creationId xmlns:a16="http://schemas.microsoft.com/office/drawing/2014/main" id="{F0B9B8F2-7A1E-2433-CCA2-E92C998AD1CD}"/>
                </a:ext>
              </a:extLst>
            </p:cNvPr>
            <p:cNvSpPr txBox="1">
              <a:spLocks/>
            </p:cNvSpPr>
            <p:nvPr/>
          </p:nvSpPr>
          <p:spPr>
            <a:xfrm>
              <a:off x="3293257" y="2415864"/>
              <a:ext cx="1753378" cy="808066"/>
            </a:xfrm>
            <a:prstGeom prst="rect">
              <a:avLst/>
            </a:prstGeom>
          </p:spPr>
          <p:txBody>
            <a:bodyPr vert="horz" wrap="square" lIns="0" tIns="45720" rIns="0" bIns="45720"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4400" b="1" dirty="0"/>
                <a:t>2.7</a:t>
              </a:r>
              <a:r>
                <a:rPr lang="en-US" sz="2800" baseline="58000" dirty="0"/>
                <a:t>%</a:t>
              </a:r>
              <a:endParaRPr lang="en-US" baseline="58000" dirty="0"/>
            </a:p>
          </p:txBody>
        </p:sp>
        <p:sp>
          <p:nvSpPr>
            <p:cNvPr id="46" name="Content Placeholder 6">
              <a:extLst>
                <a:ext uri="{FF2B5EF4-FFF2-40B4-BE49-F238E27FC236}">
                  <a16:creationId xmlns:a16="http://schemas.microsoft.com/office/drawing/2014/main" id="{0469ED6D-B0A2-6D7F-3F46-EDFBCABA65E9}"/>
                </a:ext>
              </a:extLst>
            </p:cNvPr>
            <p:cNvSpPr txBox="1">
              <a:spLocks/>
            </p:cNvSpPr>
            <p:nvPr/>
          </p:nvSpPr>
          <p:spPr>
            <a:xfrm>
              <a:off x="3077448" y="3117483"/>
              <a:ext cx="1896064" cy="489093"/>
            </a:xfrm>
            <a:prstGeom prst="rect">
              <a:avLst/>
            </a:prstGeom>
          </p:spPr>
          <p:txBody>
            <a:bodyPr vert="horz" wrap="square" lIns="0" tIns="45720" rIns="0" bIns="45720" rtlCol="0" anchor="t">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Aft>
                  <a:spcPts val="0"/>
                </a:spcAft>
                <a:buClr>
                  <a:srgbClr val="EE006D"/>
                </a:buClr>
              </a:pPr>
              <a:r>
                <a:rPr lang="en-US" sz="1200" b="1"/>
                <a:t>of patients (19/725)</a:t>
              </a:r>
            </a:p>
            <a:p>
              <a:pPr algn="ctr">
                <a:lnSpc>
                  <a:spcPct val="90000"/>
                </a:lnSpc>
                <a:spcAft>
                  <a:spcPts val="0"/>
                </a:spcAft>
                <a:buClr>
                  <a:srgbClr val="EE006D"/>
                </a:buClr>
              </a:pPr>
              <a:r>
                <a:rPr lang="en-US" sz="1100"/>
                <a:t>had events of any grade</a:t>
              </a:r>
            </a:p>
          </p:txBody>
        </p:sp>
      </p:grpSp>
      <p:sp>
        <p:nvSpPr>
          <p:cNvPr id="4" name="Footer Placeholder 23">
            <a:extLst>
              <a:ext uri="{FF2B5EF4-FFF2-40B4-BE49-F238E27FC236}">
                <a16:creationId xmlns:a16="http://schemas.microsoft.com/office/drawing/2014/main" id="{8F70AE8F-6E11-9418-F08A-B4F42753B2D4}"/>
              </a:ext>
            </a:extLst>
          </p:cNvPr>
          <p:cNvSpPr txBox="1">
            <a:spLocks/>
          </p:cNvSpPr>
          <p:nvPr/>
        </p:nvSpPr>
        <p:spPr>
          <a:xfrm>
            <a:off x="685800" y="6307566"/>
            <a:ext cx="8401052" cy="50811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800" b="1" dirty="0"/>
              <a:t>1. </a:t>
            </a:r>
            <a:r>
              <a:rPr lang="en-US" sz="800" dirty="0"/>
              <a:t>Jaypirca (</a:t>
            </a:r>
            <a:r>
              <a:rPr lang="en-US" sz="800" dirty="0" err="1"/>
              <a:t>pirtobrutinib</a:t>
            </a:r>
            <a:r>
              <a:rPr lang="en-US" sz="800" dirty="0"/>
              <a:t>). Summary of Product Characteristics. Eli Lilly Nederland B.V.</a:t>
            </a:r>
            <a:endParaRPr lang="en-US" sz="800" dirty="0">
              <a:cs typeface="Arial"/>
            </a:endParaRPr>
          </a:p>
        </p:txBody>
      </p:sp>
      <p:sp>
        <p:nvSpPr>
          <p:cNvPr id="5" name="Footer Placeholder 2">
            <a:extLst>
              <a:ext uri="{FF2B5EF4-FFF2-40B4-BE49-F238E27FC236}">
                <a16:creationId xmlns:a16="http://schemas.microsoft.com/office/drawing/2014/main" id="{D3288BEC-4F77-E02F-B4B1-FB56FB47D1D5}"/>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41165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3AE3-05ED-64BF-06FB-D1CAB685EB7B}"/>
              </a:ext>
            </a:extLst>
          </p:cNvPr>
          <p:cNvSpPr>
            <a:spLocks noGrp="1"/>
          </p:cNvSpPr>
          <p:nvPr>
            <p:ph type="title"/>
          </p:nvPr>
        </p:nvSpPr>
        <p:spPr>
          <a:xfrm>
            <a:off x="685800" y="446056"/>
            <a:ext cx="10839451" cy="443198"/>
          </a:xfrm>
        </p:spPr>
        <p:txBody>
          <a:bodyPr>
            <a:noAutofit/>
          </a:bodyPr>
          <a:lstStyle/>
          <a:p>
            <a:r>
              <a:rPr lang="en-US" dirty="0"/>
              <a:t>Important safety information (continued)</a:t>
            </a:r>
          </a:p>
        </p:txBody>
      </p:sp>
      <p:sp>
        <p:nvSpPr>
          <p:cNvPr id="20" name="TextBox 19">
            <a:extLst>
              <a:ext uri="{FF2B5EF4-FFF2-40B4-BE49-F238E27FC236}">
                <a16:creationId xmlns:a16="http://schemas.microsoft.com/office/drawing/2014/main" id="{35F7C366-C92C-48AF-B53C-71B00F7BE9B8}"/>
              </a:ext>
            </a:extLst>
          </p:cNvPr>
          <p:cNvSpPr txBox="1">
            <a:spLocks/>
          </p:cNvSpPr>
          <p:nvPr/>
        </p:nvSpPr>
        <p:spPr>
          <a:xfrm>
            <a:off x="1557555" y="3355824"/>
            <a:ext cx="4734603" cy="1066959"/>
          </a:xfrm>
          <a:prstGeom prst="rect">
            <a:avLst/>
          </a:prstGeom>
          <a:noFill/>
        </p:spPr>
        <p:txBody>
          <a:bodyPr wrap="square" rtlCol="0">
            <a:spAutoFit/>
          </a:bodyPr>
          <a:lstStyle/>
          <a:p>
            <a:pPr marL="171450" indent="-171450">
              <a:spcAft>
                <a:spcPts val="400"/>
              </a:spcAft>
              <a:buClr>
                <a:schemeClr val="accent3"/>
              </a:buClr>
              <a:buFont typeface="Arial" panose="020B0604020202020204" pitchFamily="34" charset="0"/>
              <a:buChar char="•"/>
            </a:pPr>
            <a:r>
              <a:rPr lang="en-US" sz="1200" dirty="0"/>
              <a:t>Based on animal findings, </a:t>
            </a:r>
            <a:r>
              <a:rPr lang="en-US" sz="1200" dirty="0" err="1"/>
              <a:t>pirtobrutinib</a:t>
            </a:r>
            <a:r>
              <a:rPr lang="en-US" sz="1200" dirty="0"/>
              <a:t> can cause </a:t>
            </a:r>
            <a:r>
              <a:rPr lang="en-US" sz="1200" dirty="0" err="1"/>
              <a:t>foetal</a:t>
            </a:r>
            <a:r>
              <a:rPr lang="en-US" sz="1200" dirty="0"/>
              <a:t> harm in pregnant women</a:t>
            </a:r>
          </a:p>
          <a:p>
            <a:pPr marL="171450" indent="-171450">
              <a:spcAft>
                <a:spcPts val="400"/>
              </a:spcAft>
              <a:buClr>
                <a:schemeClr val="accent3"/>
              </a:buClr>
              <a:buFont typeface="Arial" panose="020B0604020202020204" pitchFamily="34" charset="0"/>
              <a:buChar char="•"/>
            </a:pPr>
            <a:r>
              <a:rPr lang="en-US" sz="1200" dirty="0"/>
              <a:t>Administration of </a:t>
            </a:r>
            <a:r>
              <a:rPr lang="en-US" sz="1200" dirty="0" err="1"/>
              <a:t>pirtobrutinib</a:t>
            </a:r>
            <a:r>
              <a:rPr lang="en-US" sz="1200" dirty="0"/>
              <a:t> to pregnant rats during organogenesis caused embryo-</a:t>
            </a:r>
            <a:r>
              <a:rPr lang="en-US" sz="1200" dirty="0" err="1"/>
              <a:t>foetal</a:t>
            </a:r>
            <a:r>
              <a:rPr lang="en-US" sz="1200" dirty="0"/>
              <a:t> toxicity, including malformations at exposures comparable to the recommended 200 mg/day dose</a:t>
            </a:r>
          </a:p>
        </p:txBody>
      </p:sp>
      <p:sp>
        <p:nvSpPr>
          <p:cNvPr id="35" name="TextBox 34">
            <a:extLst>
              <a:ext uri="{FF2B5EF4-FFF2-40B4-BE49-F238E27FC236}">
                <a16:creationId xmlns:a16="http://schemas.microsoft.com/office/drawing/2014/main" id="{7E430EBE-0C6F-42E6-BF54-8D252FE20014}"/>
              </a:ext>
            </a:extLst>
          </p:cNvPr>
          <p:cNvSpPr txBox="1">
            <a:spLocks/>
          </p:cNvSpPr>
          <p:nvPr/>
        </p:nvSpPr>
        <p:spPr>
          <a:xfrm>
            <a:off x="6893755" y="3355824"/>
            <a:ext cx="4079045" cy="1118255"/>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Wingdings" panose="05000000000000000000" pitchFamily="2" charset="2"/>
              <a:buChar char="Ø"/>
            </a:pPr>
            <a:r>
              <a:rPr lang="en-US" sz="1200" dirty="0"/>
              <a:t>Advise pregnant women and female patients of reproductive potential </a:t>
            </a:r>
          </a:p>
          <a:p>
            <a:pPr marL="344488" lvl="1" indent="-173038">
              <a:spcAft>
                <a:spcPts val="400"/>
              </a:spcAft>
              <a:buClr>
                <a:schemeClr val="accent3"/>
              </a:buClr>
              <a:buFont typeface="Wingdings" panose="05000000000000000000" pitchFamily="2" charset="2"/>
              <a:buChar char="Ø"/>
            </a:pPr>
            <a:r>
              <a:rPr lang="en-US" sz="1200" dirty="0"/>
              <a:t>of risk to a fetus</a:t>
            </a:r>
          </a:p>
          <a:p>
            <a:pPr marL="344488" lvl="1" indent="-173038">
              <a:spcAft>
                <a:spcPts val="400"/>
              </a:spcAft>
              <a:buClr>
                <a:schemeClr val="accent3"/>
              </a:buClr>
              <a:buFont typeface="Wingdings" panose="05000000000000000000" pitchFamily="2" charset="2"/>
              <a:buChar char="Ø"/>
            </a:pPr>
            <a:r>
              <a:rPr lang="en-US" sz="1200" dirty="0"/>
              <a:t>to use effective contraception during treatment and for one month after the last dose</a:t>
            </a:r>
          </a:p>
        </p:txBody>
      </p:sp>
      <p:sp>
        <p:nvSpPr>
          <p:cNvPr id="27" name="Text Placeholder 10">
            <a:extLst>
              <a:ext uri="{FF2B5EF4-FFF2-40B4-BE49-F238E27FC236}">
                <a16:creationId xmlns:a16="http://schemas.microsoft.com/office/drawing/2014/main" id="{DE1EA688-AC28-E345-5CA8-E57E6A4190A2}"/>
              </a:ext>
            </a:extLst>
          </p:cNvPr>
          <p:cNvSpPr txBox="1">
            <a:spLocks/>
          </p:cNvSpPr>
          <p:nvPr/>
        </p:nvSpPr>
        <p:spPr>
          <a:xfrm>
            <a:off x="685800" y="2934590"/>
            <a:ext cx="10839450" cy="338554"/>
          </a:xfrm>
          <a:prstGeom prst="rect">
            <a:avLst/>
          </a:prstGeom>
        </p:spPr>
        <p:txBody>
          <a:bodyPr vert="horz" lIns="0" tIns="45720" rIns="0" bIns="45720" rtlCol="0">
            <a:spAutoFit/>
          </a:bodyPr>
          <a:lstStyle>
            <a:defPPr>
              <a:defRPr lang="en-US"/>
            </a:defPPr>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1"/>
                </a:solidFill>
              </a:rPr>
              <a:t>EMBRYO-</a:t>
            </a:r>
            <a:r>
              <a:rPr lang="en-US" dirty="0" err="1">
                <a:solidFill>
                  <a:schemeClr val="accent1"/>
                </a:solidFill>
              </a:rPr>
              <a:t>foetal</a:t>
            </a:r>
            <a:r>
              <a:rPr lang="en-US" dirty="0">
                <a:solidFill>
                  <a:schemeClr val="accent1"/>
                </a:solidFill>
              </a:rPr>
              <a:t> TOXICITY</a:t>
            </a:r>
          </a:p>
        </p:txBody>
      </p:sp>
      <p:cxnSp>
        <p:nvCxnSpPr>
          <p:cNvPr id="37" name="Straight Connector 36">
            <a:extLst>
              <a:ext uri="{FF2B5EF4-FFF2-40B4-BE49-F238E27FC236}">
                <a16:creationId xmlns:a16="http://schemas.microsoft.com/office/drawing/2014/main" id="{268DC811-6574-6FD5-4898-CE669386DAA0}"/>
              </a:ext>
            </a:extLst>
          </p:cNvPr>
          <p:cNvCxnSpPr>
            <a:cxnSpLocks/>
          </p:cNvCxnSpPr>
          <p:nvPr/>
        </p:nvCxnSpPr>
        <p:spPr>
          <a:xfrm>
            <a:off x="6791324" y="3008932"/>
            <a:ext cx="0" cy="1532515"/>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3360AB7-5C5E-1EBF-2E56-DEDA943628FA}"/>
              </a:ext>
            </a:extLst>
          </p:cNvPr>
          <p:cNvGrpSpPr/>
          <p:nvPr/>
        </p:nvGrpSpPr>
        <p:grpSpPr>
          <a:xfrm>
            <a:off x="640235" y="3432935"/>
            <a:ext cx="819151" cy="819151"/>
            <a:chOff x="640235" y="1695449"/>
            <a:chExt cx="819151" cy="819151"/>
          </a:xfrm>
        </p:grpSpPr>
        <p:sp>
          <p:nvSpPr>
            <p:cNvPr id="33" name="Arc 32">
              <a:extLst>
                <a:ext uri="{FF2B5EF4-FFF2-40B4-BE49-F238E27FC236}">
                  <a16:creationId xmlns:a16="http://schemas.microsoft.com/office/drawing/2014/main" id="{C202FB69-22C8-C221-A8E4-6664AA3C47CD}"/>
                </a:ext>
              </a:extLst>
            </p:cNvPr>
            <p:cNvSpPr/>
            <p:nvPr/>
          </p:nvSpPr>
          <p:spPr>
            <a:xfrm>
              <a:off x="640235" y="1695449"/>
              <a:ext cx="819151" cy="819151"/>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B18DA39-35D7-83BF-FC87-875A4CF601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559" y="1825030"/>
              <a:ext cx="402501" cy="560001"/>
            </a:xfrm>
            <a:prstGeom prst="rect">
              <a:avLst/>
            </a:prstGeom>
          </p:spPr>
        </p:pic>
      </p:grpSp>
      <p:sp>
        <p:nvSpPr>
          <p:cNvPr id="11" name="TextBox 10">
            <a:extLst>
              <a:ext uri="{FF2B5EF4-FFF2-40B4-BE49-F238E27FC236}">
                <a16:creationId xmlns:a16="http://schemas.microsoft.com/office/drawing/2014/main" id="{C18C13BE-D0D9-FD45-03C7-53AD868C8CFB}"/>
              </a:ext>
            </a:extLst>
          </p:cNvPr>
          <p:cNvSpPr txBox="1"/>
          <p:nvPr/>
        </p:nvSpPr>
        <p:spPr>
          <a:xfrm>
            <a:off x="685800" y="226336"/>
            <a:ext cx="6097508" cy="307777"/>
          </a:xfrm>
          <a:prstGeom prst="rect">
            <a:avLst/>
          </a:prstGeom>
          <a:noFill/>
        </p:spPr>
        <p:txBody>
          <a:bodyPr wrap="square" lIns="0">
            <a:spAutoFit/>
          </a:bodyPr>
          <a:lstStyle/>
          <a:p>
            <a:r>
              <a:rPr lang="en-US" sz="1400" cap="all">
                <a:latin typeface="+mj-lt"/>
                <a:ea typeface="+mj-ea"/>
                <a:cs typeface="+mj-cs"/>
              </a:rPr>
              <a:t>TOTAL BRUIN SAFETY POPULATION</a:t>
            </a:r>
          </a:p>
        </p:txBody>
      </p:sp>
      <p:sp>
        <p:nvSpPr>
          <p:cNvPr id="13" name="TextBox 12">
            <a:extLst>
              <a:ext uri="{FF2B5EF4-FFF2-40B4-BE49-F238E27FC236}">
                <a16:creationId xmlns:a16="http://schemas.microsoft.com/office/drawing/2014/main" id="{5E43AC50-AD3A-07A0-5F66-D761210DE565}"/>
              </a:ext>
            </a:extLst>
          </p:cNvPr>
          <p:cNvSpPr txBox="1">
            <a:spLocks/>
          </p:cNvSpPr>
          <p:nvPr/>
        </p:nvSpPr>
        <p:spPr>
          <a:xfrm>
            <a:off x="1557555" y="1680840"/>
            <a:ext cx="5067371" cy="882293"/>
          </a:xfrm>
          <a:prstGeom prst="rect">
            <a:avLst/>
          </a:prstGeom>
          <a:noFill/>
        </p:spPr>
        <p:txBody>
          <a:bodyPr wrap="square" rtlCol="0">
            <a:spAutoFit/>
          </a:bodyPr>
          <a:lstStyle/>
          <a:p>
            <a:pPr marL="171450" indent="-171450">
              <a:spcAft>
                <a:spcPts val="400"/>
              </a:spcAft>
              <a:buClr>
                <a:schemeClr val="accent3"/>
              </a:buClr>
              <a:buFont typeface="Arial" panose="020B0604020202020204" pitchFamily="34" charset="0"/>
              <a:buChar char="•"/>
            </a:pPr>
            <a:r>
              <a:rPr lang="en-US" sz="1200" dirty="0"/>
              <a:t>Second primary malignancies, including skin cancers, occurred in </a:t>
            </a:r>
            <a:br>
              <a:rPr lang="en-US" sz="1200" dirty="0"/>
            </a:br>
            <a:r>
              <a:rPr lang="en-US" sz="1200" dirty="0"/>
              <a:t>6.6% of 725 patients with hematologic malignancies treated with </a:t>
            </a:r>
            <a:r>
              <a:rPr lang="en-US" sz="1200" dirty="0" err="1"/>
              <a:t>pirtobrutinib</a:t>
            </a:r>
            <a:r>
              <a:rPr lang="en-US" sz="1200" dirty="0"/>
              <a:t> monotherapy</a:t>
            </a:r>
          </a:p>
          <a:p>
            <a:pPr marL="171450" indent="-171450">
              <a:spcAft>
                <a:spcPts val="400"/>
              </a:spcAft>
              <a:buClr>
                <a:schemeClr val="accent3"/>
              </a:buClr>
              <a:buFont typeface="Arial" panose="020B0604020202020204" pitchFamily="34" charset="0"/>
              <a:buChar char="•"/>
            </a:pPr>
            <a:r>
              <a:rPr lang="en-US" sz="1200" dirty="0"/>
              <a:t>The most frequent was non-melanoma skin cancer (4.6%) </a:t>
            </a:r>
          </a:p>
        </p:txBody>
      </p:sp>
      <p:sp>
        <p:nvSpPr>
          <p:cNvPr id="14" name="TextBox 13">
            <a:extLst>
              <a:ext uri="{FF2B5EF4-FFF2-40B4-BE49-F238E27FC236}">
                <a16:creationId xmlns:a16="http://schemas.microsoft.com/office/drawing/2014/main" id="{9436B7E3-7BB3-8F52-FE77-9E60614A9886}"/>
              </a:ext>
            </a:extLst>
          </p:cNvPr>
          <p:cNvSpPr txBox="1">
            <a:spLocks/>
          </p:cNvSpPr>
          <p:nvPr/>
        </p:nvSpPr>
        <p:spPr>
          <a:xfrm>
            <a:off x="6893755" y="1680840"/>
            <a:ext cx="4555296" cy="512961"/>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Wingdings" panose="05000000000000000000" pitchFamily="2" charset="2"/>
              <a:buChar char="Ø"/>
            </a:pPr>
            <a:r>
              <a:rPr lang="en-US" sz="1200" dirty="0">
                <a:ea typeface="+mn-lt"/>
                <a:cs typeface="+mn-lt"/>
              </a:rPr>
              <a:t>Advise patients to use sun protection</a:t>
            </a:r>
          </a:p>
          <a:p>
            <a:pPr marL="171450" indent="-171450">
              <a:spcAft>
                <a:spcPts val="400"/>
              </a:spcAft>
              <a:buClr>
                <a:schemeClr val="accent3"/>
              </a:buClr>
              <a:buFont typeface="Wingdings" panose="05000000000000000000" pitchFamily="2" charset="2"/>
              <a:buChar char="Ø"/>
            </a:pPr>
            <a:r>
              <a:rPr lang="en-US" sz="1200" dirty="0">
                <a:ea typeface="+mn-lt"/>
                <a:cs typeface="+mn-lt"/>
              </a:rPr>
              <a:t>Monitor for development of second primary malignancies</a:t>
            </a:r>
          </a:p>
        </p:txBody>
      </p:sp>
      <p:grpSp>
        <p:nvGrpSpPr>
          <p:cNvPr id="4" name="Group 3">
            <a:extLst>
              <a:ext uri="{FF2B5EF4-FFF2-40B4-BE49-F238E27FC236}">
                <a16:creationId xmlns:a16="http://schemas.microsoft.com/office/drawing/2014/main" id="{69E70A88-D355-31C3-F6C3-5D24A8478699}"/>
              </a:ext>
            </a:extLst>
          </p:cNvPr>
          <p:cNvGrpSpPr/>
          <p:nvPr/>
        </p:nvGrpSpPr>
        <p:grpSpPr>
          <a:xfrm>
            <a:off x="640235" y="1763270"/>
            <a:ext cx="819151" cy="819151"/>
            <a:chOff x="640235" y="1752976"/>
            <a:chExt cx="819151" cy="819151"/>
          </a:xfrm>
        </p:grpSpPr>
        <p:sp>
          <p:nvSpPr>
            <p:cNvPr id="15" name="Arc 14">
              <a:extLst>
                <a:ext uri="{FF2B5EF4-FFF2-40B4-BE49-F238E27FC236}">
                  <a16:creationId xmlns:a16="http://schemas.microsoft.com/office/drawing/2014/main" id="{16DF1C96-19DD-2221-6470-C0CB80E1CA78}"/>
                </a:ext>
              </a:extLst>
            </p:cNvPr>
            <p:cNvSpPr/>
            <p:nvPr/>
          </p:nvSpPr>
          <p:spPr>
            <a:xfrm>
              <a:off x="640235" y="1752976"/>
              <a:ext cx="819151" cy="819151"/>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7C12EE4-6EE7-94D2-F76A-9DEF236010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341" y="1938720"/>
              <a:ext cx="448936" cy="447675"/>
            </a:xfrm>
            <a:prstGeom prst="rect">
              <a:avLst/>
            </a:prstGeom>
          </p:spPr>
        </p:pic>
      </p:grpSp>
      <p:sp>
        <p:nvSpPr>
          <p:cNvPr id="17" name="Text Placeholder 10">
            <a:extLst>
              <a:ext uri="{FF2B5EF4-FFF2-40B4-BE49-F238E27FC236}">
                <a16:creationId xmlns:a16="http://schemas.microsoft.com/office/drawing/2014/main" id="{24275A55-B54B-2310-8438-CC4A7DA774C0}"/>
              </a:ext>
            </a:extLst>
          </p:cNvPr>
          <p:cNvSpPr txBox="1">
            <a:spLocks/>
          </p:cNvSpPr>
          <p:nvPr/>
        </p:nvSpPr>
        <p:spPr>
          <a:xfrm>
            <a:off x="685800" y="1283779"/>
            <a:ext cx="10839450" cy="338554"/>
          </a:xfrm>
          <a:prstGeom prst="rect">
            <a:avLst/>
          </a:prstGeom>
        </p:spPr>
        <p:txBody>
          <a:bodyPr vert="horz" lIns="0" tIns="45720" rIns="0" bIns="45720" rtlCol="0">
            <a:spAutoFit/>
          </a:bodyPr>
          <a:lstStyle>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1"/>
                </a:solidFill>
              </a:rPr>
              <a:t>SECOND PRIMARY MALIGNANCIES</a:t>
            </a:r>
          </a:p>
        </p:txBody>
      </p:sp>
      <p:cxnSp>
        <p:nvCxnSpPr>
          <p:cNvPr id="18" name="Straight Connector 17">
            <a:extLst>
              <a:ext uri="{FF2B5EF4-FFF2-40B4-BE49-F238E27FC236}">
                <a16:creationId xmlns:a16="http://schemas.microsoft.com/office/drawing/2014/main" id="{CBCE765C-2208-579D-7578-5EEF24F6F64F}"/>
              </a:ext>
            </a:extLst>
          </p:cNvPr>
          <p:cNvCxnSpPr>
            <a:cxnSpLocks/>
          </p:cNvCxnSpPr>
          <p:nvPr/>
        </p:nvCxnSpPr>
        <p:spPr>
          <a:xfrm>
            <a:off x="6791324" y="1729313"/>
            <a:ext cx="0" cy="96448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E91886-6928-5FEC-3994-4723CBB2D5C7}"/>
              </a:ext>
            </a:extLst>
          </p:cNvPr>
          <p:cNvCxnSpPr>
            <a:cxnSpLocks/>
          </p:cNvCxnSpPr>
          <p:nvPr/>
        </p:nvCxnSpPr>
        <p:spPr>
          <a:xfrm>
            <a:off x="628650" y="2847765"/>
            <a:ext cx="1056626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D53930-F77E-5FE0-0F06-FD39E99E4D15}"/>
              </a:ext>
            </a:extLst>
          </p:cNvPr>
          <p:cNvSpPr txBox="1"/>
          <p:nvPr/>
        </p:nvSpPr>
        <p:spPr>
          <a:xfrm>
            <a:off x="685800" y="4809136"/>
            <a:ext cx="10569804" cy="823302"/>
          </a:xfrm>
          <a:prstGeom prst="rect">
            <a:avLst/>
          </a:prstGeom>
          <a:noFill/>
        </p:spPr>
        <p:txBody>
          <a:bodyPr wrap="square" lIns="0">
            <a:spAutoFit/>
          </a:bodyPr>
          <a:lstStyle/>
          <a:p>
            <a:pPr>
              <a:spcAft>
                <a:spcPts val="900"/>
              </a:spcAft>
              <a:buClr>
                <a:schemeClr val="accent3"/>
              </a:buClr>
            </a:pPr>
            <a:r>
              <a:rPr lang="en-US" sz="1600" b="1" dirty="0">
                <a:solidFill>
                  <a:schemeClr val="accent1"/>
                </a:solidFill>
              </a:rPr>
              <a:t>ADVERSE REACTIONS </a:t>
            </a:r>
          </a:p>
          <a:p>
            <a:pPr>
              <a:spcAft>
                <a:spcPts val="400"/>
              </a:spcAft>
              <a:buClr>
                <a:schemeClr val="accent3"/>
              </a:buClr>
            </a:pPr>
            <a:r>
              <a:rPr lang="en-US" sz="1200" dirty="0"/>
              <a:t>In the total BRUIN population of patients with hematologic malignancies (N=725), all grade ARs with higher frequencies were neutrophil count decreased (42.1%), leukocyte count decreased (28.9%), </a:t>
            </a:r>
            <a:r>
              <a:rPr lang="en-GB" sz="1200" dirty="0">
                <a:ea typeface="+mn-lt"/>
                <a:cs typeface="+mn-lt"/>
              </a:rPr>
              <a:t>diarrhoea</a:t>
            </a:r>
            <a:r>
              <a:rPr lang="en-US" sz="1200" dirty="0"/>
              <a:t> (23.1%), and bruising (23.2%).</a:t>
            </a:r>
          </a:p>
        </p:txBody>
      </p:sp>
      <p:cxnSp>
        <p:nvCxnSpPr>
          <p:cNvPr id="23" name="Straight Connector 22">
            <a:extLst>
              <a:ext uri="{FF2B5EF4-FFF2-40B4-BE49-F238E27FC236}">
                <a16:creationId xmlns:a16="http://schemas.microsoft.com/office/drawing/2014/main" id="{1A56065D-6EAB-3584-DB3A-78B8E1097501}"/>
              </a:ext>
            </a:extLst>
          </p:cNvPr>
          <p:cNvCxnSpPr>
            <a:cxnSpLocks/>
          </p:cNvCxnSpPr>
          <p:nvPr/>
        </p:nvCxnSpPr>
        <p:spPr>
          <a:xfrm>
            <a:off x="628650" y="4699245"/>
            <a:ext cx="1056626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160C62-6BE7-95D2-231A-AADC9C141669}"/>
              </a:ext>
            </a:extLst>
          </p:cNvPr>
          <p:cNvSpPr txBox="1"/>
          <p:nvPr/>
        </p:nvSpPr>
        <p:spPr>
          <a:xfrm>
            <a:off x="666750" y="993966"/>
            <a:ext cx="9028568" cy="326243"/>
          </a:xfrm>
          <a:prstGeom prst="rect">
            <a:avLst/>
          </a:prstGeom>
        </p:spPr>
        <p:txBody>
          <a:bodyPr vert="horz" lIns="0" tIns="45720" rIns="0" bIns="45720" rtlCol="0" anchor="t">
            <a:spAutoFit/>
          </a:bodyPr>
          <a:lstStyle>
            <a:lvl1pPr>
              <a:lnSpc>
                <a:spcPct val="95000"/>
              </a:lnSpc>
              <a:spcBef>
                <a:spcPct val="0"/>
              </a:spcBef>
              <a:buNone/>
              <a:defRPr sz="2400" b="1" cap="all" baseline="0">
                <a:latin typeface="+mj-lt"/>
                <a:ea typeface="+mj-ea"/>
                <a:cs typeface="+mj-cs"/>
              </a:defRPr>
            </a:lvl1pPr>
          </a:lstStyle>
          <a:p>
            <a:r>
              <a:rPr lang="en-US" sz="1600" dirty="0"/>
              <a:t>WARNINGS AND PRECAUTIONS (CONT.)</a:t>
            </a:r>
          </a:p>
        </p:txBody>
      </p:sp>
      <p:sp>
        <p:nvSpPr>
          <p:cNvPr id="5" name="Footer Placeholder 2">
            <a:extLst>
              <a:ext uri="{FF2B5EF4-FFF2-40B4-BE49-F238E27FC236}">
                <a16:creationId xmlns:a16="http://schemas.microsoft.com/office/drawing/2014/main" id="{63083844-5034-E929-F917-C867517D7D89}"/>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3814395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D1C834-79E1-6E75-76DA-1ADA78129DE1}"/>
              </a:ext>
            </a:extLst>
          </p:cNvPr>
          <p:cNvSpPr txBox="1"/>
          <p:nvPr/>
        </p:nvSpPr>
        <p:spPr>
          <a:xfrm>
            <a:off x="685800" y="226336"/>
            <a:ext cx="6097508" cy="307777"/>
          </a:xfrm>
          <a:prstGeom prst="rect">
            <a:avLst/>
          </a:prstGeom>
          <a:noFill/>
        </p:spPr>
        <p:txBody>
          <a:bodyPr wrap="square" lIns="0">
            <a:spAutoFit/>
          </a:bodyPr>
          <a:lstStyle/>
          <a:p>
            <a:r>
              <a:rPr lang="en-US" sz="1400" cap="all" dirty="0">
                <a:latin typeface="+mj-lt"/>
                <a:ea typeface="+mj-ea"/>
                <a:cs typeface="+mj-cs"/>
              </a:rPr>
              <a:t>TOTAL BRUIN SAFETY POPULATION (N=725)</a:t>
            </a:r>
          </a:p>
        </p:txBody>
      </p:sp>
      <p:cxnSp>
        <p:nvCxnSpPr>
          <p:cNvPr id="11" name="Straight Connector 10">
            <a:extLst>
              <a:ext uri="{FF2B5EF4-FFF2-40B4-BE49-F238E27FC236}">
                <a16:creationId xmlns:a16="http://schemas.microsoft.com/office/drawing/2014/main" id="{E2F85C95-D80C-E0B4-59B8-C521E921E9FE}"/>
              </a:ext>
            </a:extLst>
          </p:cNvPr>
          <p:cNvCxnSpPr>
            <a:cxnSpLocks/>
          </p:cNvCxnSpPr>
          <p:nvPr/>
        </p:nvCxnSpPr>
        <p:spPr>
          <a:xfrm>
            <a:off x="5695855" y="3037537"/>
            <a:ext cx="0" cy="130369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1662FD-AA59-6F86-18E1-97CE479C9DA1}"/>
              </a:ext>
            </a:extLst>
          </p:cNvPr>
          <p:cNvSpPr txBox="1"/>
          <p:nvPr/>
        </p:nvSpPr>
        <p:spPr>
          <a:xfrm>
            <a:off x="5753018" y="1779858"/>
            <a:ext cx="5201674" cy="430887"/>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Wingdings" panose="05000000000000000000" pitchFamily="2" charset="2"/>
              <a:buChar char="Ø"/>
            </a:pPr>
            <a:r>
              <a:rPr lang="en-US" sz="1100" dirty="0">
                <a:ea typeface="+mn-lt"/>
                <a:cs typeface="+mn-lt"/>
              </a:rPr>
              <a:t>Follow recommendations for sensitive P-</a:t>
            </a:r>
            <a:r>
              <a:rPr lang="en-US" sz="1100" dirty="0" err="1">
                <a:ea typeface="+mn-lt"/>
                <a:cs typeface="+mn-lt"/>
              </a:rPr>
              <a:t>gp</a:t>
            </a:r>
            <a:r>
              <a:rPr lang="en-US" sz="1100" dirty="0">
                <a:ea typeface="+mn-lt"/>
                <a:cs typeface="+mn-lt"/>
              </a:rPr>
              <a:t> or CYP2C8 substrates provided in their approved labeling</a:t>
            </a:r>
          </a:p>
        </p:txBody>
      </p:sp>
      <p:sp>
        <p:nvSpPr>
          <p:cNvPr id="14" name="Text Placeholder 10">
            <a:extLst>
              <a:ext uri="{FF2B5EF4-FFF2-40B4-BE49-F238E27FC236}">
                <a16:creationId xmlns:a16="http://schemas.microsoft.com/office/drawing/2014/main" id="{669726E0-557D-EB71-B985-FD130C9CD976}"/>
              </a:ext>
            </a:extLst>
          </p:cNvPr>
          <p:cNvSpPr txBox="1">
            <a:spLocks/>
          </p:cNvSpPr>
          <p:nvPr/>
        </p:nvSpPr>
        <p:spPr>
          <a:xfrm>
            <a:off x="685800" y="1382797"/>
            <a:ext cx="4882081" cy="338554"/>
          </a:xfrm>
          <a:prstGeom prst="rect">
            <a:avLst/>
          </a:prstGeom>
        </p:spPr>
        <p:txBody>
          <a:bodyPr vert="horz" wrap="square" lIns="0" tIns="45720" rIns="0" bIns="45720" rtlCol="0">
            <a:spAutoFit/>
          </a:bodyPr>
          <a:lstStyle>
            <a:defPPr>
              <a:defRPr lang="en-US"/>
            </a:defPPr>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900"/>
              </a:spcAft>
            </a:pPr>
            <a:r>
              <a:rPr lang="en-US" b="1" dirty="0">
                <a:solidFill>
                  <a:schemeClr val="accent1"/>
                </a:solidFill>
              </a:rPr>
              <a:t>SENSITIVE P-</a:t>
            </a:r>
            <a:r>
              <a:rPr lang="en-US" b="1" dirty="0" err="1">
                <a:solidFill>
                  <a:schemeClr val="accent1"/>
                </a:solidFill>
              </a:rPr>
              <a:t>gp</a:t>
            </a:r>
            <a:r>
              <a:rPr lang="en-US" b="1" dirty="0">
                <a:solidFill>
                  <a:schemeClr val="accent1"/>
                </a:solidFill>
              </a:rPr>
              <a:t> AND CYP2C8 SUBSTRATES</a:t>
            </a:r>
          </a:p>
        </p:txBody>
      </p:sp>
      <p:cxnSp>
        <p:nvCxnSpPr>
          <p:cNvPr id="15" name="Straight Connector 14">
            <a:extLst>
              <a:ext uri="{FF2B5EF4-FFF2-40B4-BE49-F238E27FC236}">
                <a16:creationId xmlns:a16="http://schemas.microsoft.com/office/drawing/2014/main" id="{E514D9AB-B7EC-A1B6-85BD-665863754DCB}"/>
              </a:ext>
            </a:extLst>
          </p:cNvPr>
          <p:cNvCxnSpPr>
            <a:cxnSpLocks/>
          </p:cNvCxnSpPr>
          <p:nvPr/>
        </p:nvCxnSpPr>
        <p:spPr>
          <a:xfrm>
            <a:off x="5695855" y="1828331"/>
            <a:ext cx="0" cy="946653"/>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E79199E9-1D97-5DD3-4D79-7BB6EAA84765}"/>
              </a:ext>
            </a:extLst>
          </p:cNvPr>
          <p:cNvSpPr txBox="1">
            <a:spLocks/>
          </p:cNvSpPr>
          <p:nvPr/>
        </p:nvSpPr>
        <p:spPr>
          <a:xfrm>
            <a:off x="1349325" y="1779858"/>
            <a:ext cx="4064647" cy="990015"/>
          </a:xfrm>
          <a:prstGeom prst="rect">
            <a:avLst/>
          </a:prstGeom>
          <a:noFill/>
        </p:spPr>
        <p:txBody>
          <a:bodyPr wrap="square" rtlCol="0">
            <a:spAutoFit/>
          </a:bodyPr>
          <a:lstStyle>
            <a:defPPr>
              <a:defRPr lang="en-US"/>
            </a:defPPr>
            <a:lvl1pPr marL="171450" indent="-171450">
              <a:spcAft>
                <a:spcPts val="400"/>
              </a:spcAft>
              <a:buClr>
                <a:schemeClr val="accent3"/>
              </a:buClr>
              <a:buFont typeface="Arial" panose="020B0604020202020204" pitchFamily="34" charset="0"/>
              <a:buChar char="•"/>
              <a:defRPr sz="1200"/>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err="1"/>
              <a:t>Pirtobrutinib</a:t>
            </a:r>
            <a:r>
              <a:rPr lang="en-US" sz="1100" dirty="0"/>
              <a:t> is a P-</a:t>
            </a:r>
            <a:r>
              <a:rPr lang="en-US" sz="1100" dirty="0" err="1"/>
              <a:t>gp</a:t>
            </a:r>
            <a:r>
              <a:rPr lang="en-US" sz="1100" dirty="0"/>
              <a:t> inhibitor and moderate CYP2C8 inhibitor</a:t>
            </a:r>
          </a:p>
          <a:p>
            <a:r>
              <a:rPr lang="en-US" sz="1100" dirty="0"/>
              <a:t>Use of </a:t>
            </a:r>
            <a:r>
              <a:rPr lang="en-US" sz="1100" dirty="0" err="1"/>
              <a:t>pirtobrutinib</a:t>
            </a:r>
            <a:r>
              <a:rPr lang="en-US" sz="1100" dirty="0"/>
              <a:t> with sensitive P-</a:t>
            </a:r>
            <a:r>
              <a:rPr lang="en-US" sz="1100" dirty="0" err="1"/>
              <a:t>gp</a:t>
            </a:r>
            <a:r>
              <a:rPr lang="en-US" sz="1100" dirty="0"/>
              <a:t> or CYP2C8 substrates increases their plasma concentrations, which may increase risk of ARs related to these substrates for drugs sensitive to minimal concentration changes</a:t>
            </a:r>
          </a:p>
        </p:txBody>
      </p:sp>
      <p:sp>
        <p:nvSpPr>
          <p:cNvPr id="20" name="TextBox 19">
            <a:extLst>
              <a:ext uri="{FF2B5EF4-FFF2-40B4-BE49-F238E27FC236}">
                <a16:creationId xmlns:a16="http://schemas.microsoft.com/office/drawing/2014/main" id="{BE133DA0-7705-1D03-1509-F053C8919DBE}"/>
              </a:ext>
            </a:extLst>
          </p:cNvPr>
          <p:cNvSpPr txBox="1"/>
          <p:nvPr/>
        </p:nvSpPr>
        <p:spPr>
          <a:xfrm>
            <a:off x="5825446" y="3448470"/>
            <a:ext cx="5817310" cy="923330"/>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Wingdings" panose="05000000000000000000" pitchFamily="2" charset="2"/>
              <a:buChar char="Ø"/>
            </a:pPr>
            <a:r>
              <a:rPr lang="en-US" sz="1100" dirty="0">
                <a:ea typeface="+mn-lt"/>
                <a:cs typeface="+mn-lt"/>
              </a:rPr>
              <a:t>Verify pregnancy status in females of reproductive potential prior to starting </a:t>
            </a:r>
            <a:r>
              <a:rPr lang="en-US" sz="1100" dirty="0" err="1">
                <a:ea typeface="+mn-lt"/>
                <a:cs typeface="+mn-lt"/>
              </a:rPr>
              <a:t>pirtobrutinib</a:t>
            </a:r>
            <a:r>
              <a:rPr lang="en-US" sz="1100" dirty="0">
                <a:ea typeface="+mn-lt"/>
                <a:cs typeface="+mn-lt"/>
              </a:rPr>
              <a:t> </a:t>
            </a:r>
          </a:p>
          <a:p>
            <a:pPr marL="171450" indent="-171450">
              <a:spcAft>
                <a:spcPts val="400"/>
              </a:spcAft>
              <a:buClr>
                <a:schemeClr val="accent3"/>
              </a:buClr>
              <a:buFont typeface="Wingdings" panose="05000000000000000000" pitchFamily="2" charset="2"/>
              <a:buChar char="Ø"/>
            </a:pPr>
            <a:r>
              <a:rPr lang="en-US" sz="1100" dirty="0">
                <a:ea typeface="+mn-lt"/>
                <a:cs typeface="+mn-lt"/>
              </a:rPr>
              <a:t>Advise use of effective contraception during treatment and for one month after last dose</a:t>
            </a:r>
          </a:p>
          <a:p>
            <a:pPr marL="171450" indent="-171450">
              <a:spcAft>
                <a:spcPts val="400"/>
              </a:spcAft>
              <a:buClr>
                <a:schemeClr val="accent3"/>
              </a:buClr>
              <a:buFont typeface="Wingdings" panose="05000000000000000000" pitchFamily="2" charset="2"/>
              <a:buChar char="Ø"/>
            </a:pPr>
            <a:r>
              <a:rPr lang="en-US" sz="1100" dirty="0">
                <a:ea typeface="+mn-lt"/>
                <a:cs typeface="+mn-lt"/>
              </a:rPr>
              <a:t>Presence of </a:t>
            </a:r>
            <a:r>
              <a:rPr lang="en-US" sz="1100" dirty="0" err="1">
                <a:ea typeface="+mn-lt"/>
                <a:cs typeface="+mn-lt"/>
              </a:rPr>
              <a:t>pirtobrutinnib</a:t>
            </a:r>
            <a:r>
              <a:rPr lang="en-US" sz="1100" dirty="0">
                <a:ea typeface="+mn-lt"/>
                <a:cs typeface="+mn-lt"/>
              </a:rPr>
              <a:t> in human milk is unknown</a:t>
            </a:r>
          </a:p>
          <a:p>
            <a:pPr marL="171450" indent="-171450">
              <a:spcAft>
                <a:spcPts val="400"/>
              </a:spcAft>
              <a:buClr>
                <a:schemeClr val="accent3"/>
              </a:buClr>
              <a:buFont typeface="Wingdings" panose="05000000000000000000" pitchFamily="2" charset="2"/>
              <a:buChar char="Ø"/>
            </a:pPr>
            <a:r>
              <a:rPr lang="en-US" sz="1100" dirty="0">
                <a:ea typeface="+mn-lt"/>
                <a:cs typeface="+mn-lt"/>
              </a:rPr>
              <a:t>Advise women not to breastfeed while taking </a:t>
            </a:r>
            <a:r>
              <a:rPr lang="en-US" sz="1100" dirty="0" err="1">
                <a:ea typeface="+mn-lt"/>
                <a:cs typeface="+mn-lt"/>
              </a:rPr>
              <a:t>pirtobrutinib</a:t>
            </a:r>
            <a:r>
              <a:rPr lang="en-US" sz="1100" dirty="0">
                <a:ea typeface="+mn-lt"/>
                <a:cs typeface="+mn-lt"/>
              </a:rPr>
              <a:t> and for one week after last dose</a:t>
            </a:r>
          </a:p>
        </p:txBody>
      </p:sp>
      <p:sp>
        <p:nvSpPr>
          <p:cNvPr id="21" name="Text Placeholder 10">
            <a:extLst>
              <a:ext uri="{FF2B5EF4-FFF2-40B4-BE49-F238E27FC236}">
                <a16:creationId xmlns:a16="http://schemas.microsoft.com/office/drawing/2014/main" id="{D1F50660-FC57-5CAE-E906-F7CFF37E233D}"/>
              </a:ext>
            </a:extLst>
          </p:cNvPr>
          <p:cNvSpPr txBox="1">
            <a:spLocks/>
          </p:cNvSpPr>
          <p:nvPr/>
        </p:nvSpPr>
        <p:spPr>
          <a:xfrm>
            <a:off x="758228" y="2997088"/>
            <a:ext cx="4882081" cy="338554"/>
          </a:xfrm>
          <a:prstGeom prst="rect">
            <a:avLst/>
          </a:prstGeom>
        </p:spPr>
        <p:txBody>
          <a:bodyPr vert="horz" wrap="square" lIns="0" tIns="45720" rIns="0" bIns="45720" rtlCol="0">
            <a:spAutoFit/>
          </a:bodyPr>
          <a:lstStyle>
            <a:defPPr>
              <a:defRPr lang="en-US"/>
            </a:defPPr>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Aft>
                <a:spcPts val="900"/>
              </a:spcAft>
            </a:pPr>
            <a:r>
              <a:rPr lang="en-US" b="1" dirty="0">
                <a:solidFill>
                  <a:schemeClr val="accent1"/>
                </a:solidFill>
              </a:rPr>
              <a:t>PREGNANCY AND LACTATION</a:t>
            </a:r>
          </a:p>
        </p:txBody>
      </p:sp>
      <p:sp>
        <p:nvSpPr>
          <p:cNvPr id="22" name="Content Placeholder 2">
            <a:extLst>
              <a:ext uri="{FF2B5EF4-FFF2-40B4-BE49-F238E27FC236}">
                <a16:creationId xmlns:a16="http://schemas.microsoft.com/office/drawing/2014/main" id="{E474913F-0904-06C7-21D9-895F6BDE57BE}"/>
              </a:ext>
            </a:extLst>
          </p:cNvPr>
          <p:cNvSpPr txBox="1">
            <a:spLocks/>
          </p:cNvSpPr>
          <p:nvPr/>
        </p:nvSpPr>
        <p:spPr>
          <a:xfrm>
            <a:off x="1421753" y="3448470"/>
            <a:ext cx="4064647" cy="600164"/>
          </a:xfrm>
          <a:prstGeom prst="rect">
            <a:avLst/>
          </a:prstGeom>
          <a:noFill/>
        </p:spPr>
        <p:txBody>
          <a:bodyPr wrap="square" rtlCol="0">
            <a:spAutoFit/>
          </a:bodyPr>
          <a:lstStyle>
            <a:defPPr>
              <a:defRPr lang="en-US"/>
            </a:defPPr>
            <a:lvl1pPr marL="171450" indent="-171450">
              <a:spcAft>
                <a:spcPts val="400"/>
              </a:spcAft>
              <a:buClr>
                <a:schemeClr val="accent3"/>
              </a:buClr>
              <a:buFont typeface="Arial" panose="020B0604020202020204" pitchFamily="34" charset="0"/>
              <a:buChar char="•"/>
              <a:defRPr sz="1200"/>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If </a:t>
            </a:r>
            <a:r>
              <a:rPr lang="en-US" sz="1100" dirty="0" err="1"/>
              <a:t>pirtobrutinib</a:t>
            </a:r>
            <a:r>
              <a:rPr lang="en-US" sz="1100" dirty="0"/>
              <a:t> is used during pregnancy or it occurs during treatment, inform patient of potential for </a:t>
            </a:r>
            <a:r>
              <a:rPr lang="en-US" sz="1100" dirty="0" err="1"/>
              <a:t>pirtobrutinib</a:t>
            </a:r>
            <a:r>
              <a:rPr lang="en-US" sz="1100" dirty="0"/>
              <a:t> to cause </a:t>
            </a:r>
            <a:r>
              <a:rPr lang="en-US" sz="1100" dirty="0" err="1"/>
              <a:t>foetal</a:t>
            </a:r>
            <a:r>
              <a:rPr lang="en-US" sz="1100" dirty="0"/>
              <a:t> harm</a:t>
            </a:r>
          </a:p>
        </p:txBody>
      </p:sp>
      <p:sp>
        <p:nvSpPr>
          <p:cNvPr id="26" name="TextBox 25">
            <a:extLst>
              <a:ext uri="{FF2B5EF4-FFF2-40B4-BE49-F238E27FC236}">
                <a16:creationId xmlns:a16="http://schemas.microsoft.com/office/drawing/2014/main" id="{2A9F9210-12C2-2BF1-5D7D-4B2C4F055E59}"/>
              </a:ext>
            </a:extLst>
          </p:cNvPr>
          <p:cNvSpPr txBox="1"/>
          <p:nvPr/>
        </p:nvSpPr>
        <p:spPr>
          <a:xfrm>
            <a:off x="5825445" y="4992732"/>
            <a:ext cx="4845505" cy="261610"/>
          </a:xfrm>
          <a:prstGeom prst="rect">
            <a:avLst/>
          </a:prstGeom>
          <a:noFill/>
        </p:spPr>
        <p:txBody>
          <a:bodyPr wrap="square" lIns="91440" tIns="45720" rIns="91440" bIns="45720" rtlCol="0" anchor="t">
            <a:spAutoFit/>
          </a:bodyPr>
          <a:lstStyle/>
          <a:p>
            <a:pPr marL="171450" indent="-171450">
              <a:spcAft>
                <a:spcPts val="400"/>
              </a:spcAft>
              <a:buClr>
                <a:schemeClr val="accent3"/>
              </a:buClr>
              <a:buFont typeface="Wingdings" panose="05000000000000000000" pitchFamily="2" charset="2"/>
              <a:buChar char="Ø"/>
            </a:pPr>
            <a:r>
              <a:rPr lang="en-US" sz="1100" dirty="0">
                <a:ea typeface="+mn-lt"/>
                <a:cs typeface="+mn-lt"/>
              </a:rPr>
              <a:t>Monitor for ARs in patients with hepatic impairment</a:t>
            </a:r>
          </a:p>
        </p:txBody>
      </p:sp>
      <p:sp>
        <p:nvSpPr>
          <p:cNvPr id="27" name="Content Placeholder 2">
            <a:extLst>
              <a:ext uri="{FF2B5EF4-FFF2-40B4-BE49-F238E27FC236}">
                <a16:creationId xmlns:a16="http://schemas.microsoft.com/office/drawing/2014/main" id="{DED6D564-EA0F-BE63-DB50-D05341B0AD89}"/>
              </a:ext>
            </a:extLst>
          </p:cNvPr>
          <p:cNvSpPr txBox="1">
            <a:spLocks/>
          </p:cNvSpPr>
          <p:nvPr/>
        </p:nvSpPr>
        <p:spPr>
          <a:xfrm>
            <a:off x="1421753" y="4992732"/>
            <a:ext cx="4064647" cy="430887"/>
          </a:xfrm>
          <a:prstGeom prst="rect">
            <a:avLst/>
          </a:prstGeom>
          <a:noFill/>
        </p:spPr>
        <p:txBody>
          <a:bodyPr wrap="square" rtlCol="0">
            <a:spAutoFit/>
          </a:bodyPr>
          <a:lstStyle>
            <a:defPPr>
              <a:defRPr lang="en-US"/>
            </a:defPPr>
            <a:lvl1pPr marL="171450" indent="-171450">
              <a:spcAft>
                <a:spcPts val="400"/>
              </a:spcAft>
              <a:buClr>
                <a:schemeClr val="accent3"/>
              </a:buClr>
              <a:buFont typeface="Arial" panose="020B0604020202020204" pitchFamily="34" charset="0"/>
              <a:buChar char="•"/>
              <a:defRPr sz="1200"/>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Safety of </a:t>
            </a:r>
            <a:r>
              <a:rPr lang="en-US" sz="1100" dirty="0" err="1"/>
              <a:t>pirtobrutinib</a:t>
            </a:r>
            <a:r>
              <a:rPr lang="en-US" sz="1100" dirty="0"/>
              <a:t> has not been evaluated in patients with severe hepatic impairment</a:t>
            </a:r>
          </a:p>
        </p:txBody>
      </p:sp>
      <p:grpSp>
        <p:nvGrpSpPr>
          <p:cNvPr id="31" name="Group 30">
            <a:extLst>
              <a:ext uri="{FF2B5EF4-FFF2-40B4-BE49-F238E27FC236}">
                <a16:creationId xmlns:a16="http://schemas.microsoft.com/office/drawing/2014/main" id="{B72378D7-46ED-6E02-D8BD-4EDA921DE11B}"/>
              </a:ext>
            </a:extLst>
          </p:cNvPr>
          <p:cNvGrpSpPr/>
          <p:nvPr/>
        </p:nvGrpSpPr>
        <p:grpSpPr>
          <a:xfrm>
            <a:off x="712664" y="3429289"/>
            <a:ext cx="627250" cy="627250"/>
            <a:chOff x="640235" y="1695449"/>
            <a:chExt cx="819151" cy="819151"/>
          </a:xfrm>
        </p:grpSpPr>
        <p:sp>
          <p:nvSpPr>
            <p:cNvPr id="32" name="Arc 31">
              <a:extLst>
                <a:ext uri="{FF2B5EF4-FFF2-40B4-BE49-F238E27FC236}">
                  <a16:creationId xmlns:a16="http://schemas.microsoft.com/office/drawing/2014/main" id="{8EFC6451-3818-36FF-6ED6-C833CC23F043}"/>
                </a:ext>
              </a:extLst>
            </p:cNvPr>
            <p:cNvSpPr/>
            <p:nvPr/>
          </p:nvSpPr>
          <p:spPr>
            <a:xfrm>
              <a:off x="640235" y="1695449"/>
              <a:ext cx="819151" cy="819151"/>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436B0C8D-1BD7-3493-7058-82AC6E2750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559" y="1825030"/>
              <a:ext cx="402501" cy="560001"/>
            </a:xfrm>
            <a:prstGeom prst="rect">
              <a:avLst/>
            </a:prstGeom>
          </p:spPr>
        </p:pic>
      </p:grpSp>
      <p:grpSp>
        <p:nvGrpSpPr>
          <p:cNvPr id="41" name="Group 40">
            <a:extLst>
              <a:ext uri="{FF2B5EF4-FFF2-40B4-BE49-F238E27FC236}">
                <a16:creationId xmlns:a16="http://schemas.microsoft.com/office/drawing/2014/main" id="{7DC15D89-BC45-5B41-CAB0-75617DBB6C76}"/>
              </a:ext>
            </a:extLst>
          </p:cNvPr>
          <p:cNvGrpSpPr/>
          <p:nvPr/>
        </p:nvGrpSpPr>
        <p:grpSpPr>
          <a:xfrm>
            <a:off x="712664" y="4949162"/>
            <a:ext cx="627250" cy="627250"/>
            <a:chOff x="640235" y="4817785"/>
            <a:chExt cx="819151" cy="819151"/>
          </a:xfrm>
        </p:grpSpPr>
        <p:sp>
          <p:nvSpPr>
            <p:cNvPr id="24" name="Arc 23">
              <a:extLst>
                <a:ext uri="{FF2B5EF4-FFF2-40B4-BE49-F238E27FC236}">
                  <a16:creationId xmlns:a16="http://schemas.microsoft.com/office/drawing/2014/main" id="{542F6D51-756B-0CEF-714F-35EB660ADFD7}"/>
                </a:ext>
              </a:extLst>
            </p:cNvPr>
            <p:cNvSpPr/>
            <p:nvPr/>
          </p:nvSpPr>
          <p:spPr>
            <a:xfrm>
              <a:off x="640235" y="4817785"/>
              <a:ext cx="819151" cy="819151"/>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F6844D31-6143-4034-11B7-0B37CBB62D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673" y="5047269"/>
              <a:ext cx="504273" cy="360195"/>
            </a:xfrm>
            <a:prstGeom prst="rect">
              <a:avLst/>
            </a:prstGeom>
          </p:spPr>
        </p:pic>
      </p:grpSp>
      <p:grpSp>
        <p:nvGrpSpPr>
          <p:cNvPr id="42" name="Group 41">
            <a:extLst>
              <a:ext uri="{FF2B5EF4-FFF2-40B4-BE49-F238E27FC236}">
                <a16:creationId xmlns:a16="http://schemas.microsoft.com/office/drawing/2014/main" id="{0D667256-DA0C-4CB7-6074-860C8ECB6AD4}"/>
              </a:ext>
            </a:extLst>
          </p:cNvPr>
          <p:cNvGrpSpPr/>
          <p:nvPr/>
        </p:nvGrpSpPr>
        <p:grpSpPr>
          <a:xfrm>
            <a:off x="640236" y="1881143"/>
            <a:ext cx="627250" cy="627250"/>
            <a:chOff x="640235" y="1595861"/>
            <a:chExt cx="819151" cy="819151"/>
          </a:xfrm>
        </p:grpSpPr>
        <p:sp>
          <p:nvSpPr>
            <p:cNvPr id="9" name="Arc 8">
              <a:extLst>
                <a:ext uri="{FF2B5EF4-FFF2-40B4-BE49-F238E27FC236}">
                  <a16:creationId xmlns:a16="http://schemas.microsoft.com/office/drawing/2014/main" id="{B3DB3F1B-A7B8-80C4-92F6-BFC51E3F577D}"/>
                </a:ext>
              </a:extLst>
            </p:cNvPr>
            <p:cNvSpPr/>
            <p:nvPr/>
          </p:nvSpPr>
          <p:spPr>
            <a:xfrm>
              <a:off x="640235" y="1595861"/>
              <a:ext cx="819151" cy="819151"/>
            </a:xfrm>
            <a:prstGeom prst="arc">
              <a:avLst>
                <a:gd name="adj1" fmla="val 7935800"/>
                <a:gd name="adj2" fmla="val 6797174"/>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CB805937-0C7C-A0E6-57F2-0D242155F2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1209" y="1776843"/>
              <a:ext cx="457200" cy="457200"/>
            </a:xfrm>
            <a:prstGeom prst="rect">
              <a:avLst/>
            </a:prstGeom>
          </p:spPr>
        </p:pic>
      </p:grpSp>
      <p:cxnSp>
        <p:nvCxnSpPr>
          <p:cNvPr id="12" name="Straight Connector 11">
            <a:extLst>
              <a:ext uri="{FF2B5EF4-FFF2-40B4-BE49-F238E27FC236}">
                <a16:creationId xmlns:a16="http://schemas.microsoft.com/office/drawing/2014/main" id="{6ECBF957-299B-39B1-E14B-22F7E29E79CC}"/>
              </a:ext>
            </a:extLst>
          </p:cNvPr>
          <p:cNvCxnSpPr>
            <a:cxnSpLocks/>
          </p:cNvCxnSpPr>
          <p:nvPr/>
        </p:nvCxnSpPr>
        <p:spPr>
          <a:xfrm>
            <a:off x="628650" y="2898436"/>
            <a:ext cx="10885172"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66C00C8-056C-0121-E18F-B9AF24CD201A}"/>
              </a:ext>
            </a:extLst>
          </p:cNvPr>
          <p:cNvCxnSpPr>
            <a:cxnSpLocks/>
          </p:cNvCxnSpPr>
          <p:nvPr/>
        </p:nvCxnSpPr>
        <p:spPr>
          <a:xfrm>
            <a:off x="703264" y="4473742"/>
            <a:ext cx="10885172"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765CB5-9A35-82A0-24A1-44F1C08FD91C}"/>
              </a:ext>
            </a:extLst>
          </p:cNvPr>
          <p:cNvCxnSpPr>
            <a:cxnSpLocks/>
          </p:cNvCxnSpPr>
          <p:nvPr/>
        </p:nvCxnSpPr>
        <p:spPr>
          <a:xfrm>
            <a:off x="5695855" y="4640001"/>
            <a:ext cx="0" cy="88723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10">
            <a:extLst>
              <a:ext uri="{FF2B5EF4-FFF2-40B4-BE49-F238E27FC236}">
                <a16:creationId xmlns:a16="http://schemas.microsoft.com/office/drawing/2014/main" id="{8F77ED90-E11E-8CB8-BE08-2C7D04010110}"/>
              </a:ext>
            </a:extLst>
          </p:cNvPr>
          <p:cNvSpPr txBox="1">
            <a:spLocks/>
          </p:cNvSpPr>
          <p:nvPr/>
        </p:nvSpPr>
        <p:spPr>
          <a:xfrm>
            <a:off x="758228" y="4527124"/>
            <a:ext cx="4882081" cy="338554"/>
          </a:xfrm>
          <a:prstGeom prst="rect">
            <a:avLst/>
          </a:prstGeom>
        </p:spPr>
        <p:txBody>
          <a:bodyPr vert="horz" wrap="square" lIns="0" tIns="45720" rIns="0" bIns="45720" rtlCol="0">
            <a:spAutoFit/>
          </a:bodyPr>
          <a:lstStyle>
            <a:defPPr>
              <a:defRPr lang="en-US"/>
            </a:defPPr>
            <a:lvl1pPr indent="0">
              <a:lnSpc>
                <a:spcPct val="100000"/>
              </a:lnSpc>
              <a:spcBef>
                <a:spcPts val="0"/>
              </a:spcBef>
              <a:spcAft>
                <a:spcPts val="900"/>
              </a:spcAft>
              <a:buClr>
                <a:schemeClr val="accent3"/>
              </a:buClr>
              <a:buFont typeface="Arial" panose="020B0604020202020204" pitchFamily="34" charset="0"/>
              <a:buNone/>
              <a:defRPr sz="1600" b="1">
                <a:solidFill>
                  <a:schemeClr val="accent3"/>
                </a:solidFill>
              </a:defRPr>
            </a:lvl1pPr>
            <a:lvl2pPr marL="171450" indent="-171450">
              <a:lnSpc>
                <a:spcPct val="100000"/>
              </a:lnSpc>
              <a:spcBef>
                <a:spcPts val="0"/>
              </a:spcBef>
              <a:spcAft>
                <a:spcPts val="700"/>
              </a:spcAft>
              <a:buClr>
                <a:schemeClr val="accent3"/>
              </a:buClr>
              <a:buFont typeface="Arial" panose="020B0604020202020204" pitchFamily="34" charset="0"/>
              <a:buChar char="•"/>
              <a:defRPr sz="1600"/>
            </a:lvl2pPr>
            <a:lvl3pPr marL="515938" indent="-227013">
              <a:lnSpc>
                <a:spcPct val="100000"/>
              </a:lnSpc>
              <a:spcBef>
                <a:spcPts val="0"/>
              </a:spcBef>
              <a:spcAft>
                <a:spcPts val="700"/>
              </a:spcAft>
              <a:buClr>
                <a:schemeClr val="accent3"/>
              </a:buClr>
              <a:buFont typeface="Arial" panose="020B0604020202020204" pitchFamily="34" charset="0"/>
              <a:buChar char="–"/>
              <a:defRPr sz="1400"/>
            </a:lvl3pPr>
            <a:lvl4pPr marL="796925" indent="-171450">
              <a:lnSpc>
                <a:spcPct val="100000"/>
              </a:lnSpc>
              <a:spcBef>
                <a:spcPts val="0"/>
              </a:spcBef>
              <a:spcAft>
                <a:spcPts val="700"/>
              </a:spcAft>
              <a:buClr>
                <a:schemeClr val="accent3"/>
              </a:buClr>
              <a:buFont typeface="Arial" panose="020B0604020202020204" pitchFamily="34" charset="0"/>
              <a:buChar char="•"/>
              <a:defRPr sz="1400"/>
            </a:lvl4pPr>
            <a:lvl5pPr marL="1085850" indent="-171450">
              <a:lnSpc>
                <a:spcPct val="100000"/>
              </a:lnSpc>
              <a:spcBef>
                <a:spcPts val="0"/>
              </a:spcBef>
              <a:spcAft>
                <a:spcPts val="700"/>
              </a:spcAft>
              <a:buClr>
                <a:schemeClr val="accent3"/>
              </a:buClr>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Aft>
                <a:spcPts val="900"/>
              </a:spcAft>
            </a:pPr>
            <a:r>
              <a:rPr lang="en-US" b="1" dirty="0">
                <a:solidFill>
                  <a:schemeClr val="accent1"/>
                </a:solidFill>
              </a:rPr>
              <a:t>HEPATIC</a:t>
            </a:r>
          </a:p>
        </p:txBody>
      </p:sp>
      <p:sp>
        <p:nvSpPr>
          <p:cNvPr id="55" name="TextBox 54">
            <a:extLst>
              <a:ext uri="{FF2B5EF4-FFF2-40B4-BE49-F238E27FC236}">
                <a16:creationId xmlns:a16="http://schemas.microsoft.com/office/drawing/2014/main" id="{18046FC1-20E6-2C31-BA47-325E50167F48}"/>
              </a:ext>
            </a:extLst>
          </p:cNvPr>
          <p:cNvSpPr txBox="1"/>
          <p:nvPr/>
        </p:nvSpPr>
        <p:spPr>
          <a:xfrm>
            <a:off x="703264" y="1006129"/>
            <a:ext cx="9028568" cy="326243"/>
          </a:xfrm>
          <a:prstGeom prst="rect">
            <a:avLst/>
          </a:prstGeom>
        </p:spPr>
        <p:txBody>
          <a:bodyPr vert="horz" lIns="0" tIns="45720" rIns="0" bIns="45720" rtlCol="0" anchor="t">
            <a:spAutoFit/>
          </a:bodyPr>
          <a:lstStyle>
            <a:lvl1pPr>
              <a:lnSpc>
                <a:spcPct val="95000"/>
              </a:lnSpc>
              <a:spcBef>
                <a:spcPct val="0"/>
              </a:spcBef>
              <a:buNone/>
              <a:defRPr sz="2400" b="1" cap="all" baseline="0">
                <a:latin typeface="+mj-lt"/>
                <a:ea typeface="+mj-ea"/>
                <a:cs typeface="+mj-cs"/>
              </a:defRPr>
            </a:lvl1pPr>
          </a:lstStyle>
          <a:p>
            <a:r>
              <a:rPr lang="en-US" sz="1600" dirty="0"/>
              <a:t>drug interactions and use in special populations</a:t>
            </a:r>
          </a:p>
        </p:txBody>
      </p:sp>
      <p:sp>
        <p:nvSpPr>
          <p:cNvPr id="6" name="Footer Placeholder 23">
            <a:extLst>
              <a:ext uri="{FF2B5EF4-FFF2-40B4-BE49-F238E27FC236}">
                <a16:creationId xmlns:a16="http://schemas.microsoft.com/office/drawing/2014/main" id="{F51255E4-DA3D-627A-9A6B-A7664BDA0D9B}"/>
              </a:ext>
            </a:extLst>
          </p:cNvPr>
          <p:cNvSpPr txBox="1">
            <a:spLocks/>
          </p:cNvSpPr>
          <p:nvPr/>
        </p:nvSpPr>
        <p:spPr>
          <a:xfrm>
            <a:off x="712664" y="6200359"/>
            <a:ext cx="8401052" cy="3385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800" b="1" dirty="0"/>
              <a:t>1.</a:t>
            </a:r>
            <a:r>
              <a:rPr lang="en-US" b="1" dirty="0"/>
              <a:t> </a:t>
            </a:r>
            <a:r>
              <a:rPr lang="en-US" sz="800" dirty="0"/>
              <a:t>Jaypirca</a:t>
            </a:r>
            <a:r>
              <a:rPr lang="en-US" dirty="0"/>
              <a:t> </a:t>
            </a:r>
            <a:r>
              <a:rPr lang="en-US" sz="800" dirty="0"/>
              <a:t>(</a:t>
            </a:r>
            <a:r>
              <a:rPr lang="en-US" sz="800" dirty="0" err="1"/>
              <a:t>pirtobrutinib</a:t>
            </a:r>
            <a:r>
              <a:rPr lang="en-US" sz="800" dirty="0"/>
              <a:t>). Summary of Product Characteristics. Eli Lilly Nederland B.V.</a:t>
            </a:r>
            <a:endParaRPr lang="en-US" sz="800" dirty="0">
              <a:cs typeface="Arial"/>
            </a:endParaRPr>
          </a:p>
        </p:txBody>
      </p:sp>
      <p:sp>
        <p:nvSpPr>
          <p:cNvPr id="3" name="Footer Placeholder 2">
            <a:extLst>
              <a:ext uri="{FF2B5EF4-FFF2-40B4-BE49-F238E27FC236}">
                <a16:creationId xmlns:a16="http://schemas.microsoft.com/office/drawing/2014/main" id="{B949925B-3125-D4BB-0302-F49DC86C927D}"/>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
        <p:nvSpPr>
          <p:cNvPr id="4" name="Title 9">
            <a:extLst>
              <a:ext uri="{FF2B5EF4-FFF2-40B4-BE49-F238E27FC236}">
                <a16:creationId xmlns:a16="http://schemas.microsoft.com/office/drawing/2014/main" id="{DD5289F4-1B0E-D1B5-6191-07F445BF8743}"/>
              </a:ext>
            </a:extLst>
          </p:cNvPr>
          <p:cNvSpPr txBox="1">
            <a:spLocks/>
          </p:cNvSpPr>
          <p:nvPr/>
        </p:nvSpPr>
        <p:spPr>
          <a:xfrm>
            <a:off x="685800" y="446056"/>
            <a:ext cx="10839451" cy="443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Important safety information (continued)</a:t>
            </a:r>
          </a:p>
        </p:txBody>
      </p:sp>
    </p:spTree>
    <p:custDataLst>
      <p:tags r:id="rId1"/>
    </p:custDataLst>
    <p:extLst>
      <p:ext uri="{BB962C8B-B14F-4D97-AF65-F5344CB8AC3E}">
        <p14:creationId xmlns:p14="http://schemas.microsoft.com/office/powerpoint/2010/main" val="71858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C6828-292C-8D0D-146B-85E2D651236D}"/>
              </a:ext>
            </a:extLst>
          </p:cNvPr>
          <p:cNvSpPr>
            <a:spLocks noGrp="1"/>
          </p:cNvSpPr>
          <p:nvPr>
            <p:ph type="ctrTitle"/>
          </p:nvPr>
        </p:nvSpPr>
        <p:spPr/>
        <p:txBody>
          <a:bodyPr/>
          <a:lstStyle/>
          <a:p>
            <a:pPr algn="l"/>
            <a:r>
              <a:rPr lang="en-US" b="1"/>
              <a:t>Unmet need</a:t>
            </a:r>
          </a:p>
        </p:txBody>
      </p:sp>
      <p:sp>
        <p:nvSpPr>
          <p:cNvPr id="2" name="Footer Placeholder 1">
            <a:extLst>
              <a:ext uri="{FF2B5EF4-FFF2-40B4-BE49-F238E27FC236}">
                <a16:creationId xmlns:a16="http://schemas.microsoft.com/office/drawing/2014/main" id="{87373A65-928F-802F-231F-B1ACAF05412A}"/>
              </a:ext>
            </a:extLst>
          </p:cNvPr>
          <p:cNvSpPr>
            <a:spLocks noGrp="1"/>
          </p:cNvSpPr>
          <p:nvPr>
            <p:ph type="ftr" sz="quarter" idx="11"/>
          </p:nvPr>
        </p:nvSpPr>
        <p:spPr/>
        <p:txBody>
          <a:bodyPr/>
          <a:lstStyle/>
          <a:p>
            <a:r>
              <a:rPr lang="nl-NL">
                <a:solidFill>
                  <a:srgbClr val="303030"/>
                </a:solidFill>
                <a:latin typeface="Arial" panose="020B0604020202020204" pitchFamily="34" charset="0"/>
              </a:rPr>
              <a:t>PP-PT-NL-0015</a:t>
            </a:r>
            <a:endParaRPr lang="nl-NL" dirty="0"/>
          </a:p>
        </p:txBody>
      </p:sp>
    </p:spTree>
    <p:extLst>
      <p:ext uri="{BB962C8B-B14F-4D97-AF65-F5344CB8AC3E}">
        <p14:creationId xmlns:p14="http://schemas.microsoft.com/office/powerpoint/2010/main" val="25466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FC4E0A6-F5DA-E080-D4F0-DD845E2E34BC}"/>
              </a:ext>
            </a:extLst>
          </p:cNvPr>
          <p:cNvPicPr>
            <a:picLocks/>
          </p:cNvPicPr>
          <p:nvPr/>
        </p:nvPicPr>
        <p:blipFill rotWithShape="1">
          <a:blip r:embed="rId4">
            <a:extLst>
              <a:ext uri="{28A0092B-C50C-407E-A947-70E740481C1C}">
                <a14:useLocalDpi xmlns:a14="http://schemas.microsoft.com/office/drawing/2010/main" val="0"/>
              </a:ext>
            </a:extLst>
          </a:blip>
          <a:srcRect l="30023" t="1053" r="217" b="1053"/>
          <a:stretch/>
        </p:blipFill>
        <p:spPr>
          <a:xfrm>
            <a:off x="692176" y="1537130"/>
            <a:ext cx="4413224" cy="3876673"/>
          </a:xfrm>
          <a:prstGeom prst="rect">
            <a:avLst/>
          </a:prstGeom>
          <a:solidFill>
            <a:schemeClr val="tx1"/>
          </a:solidFill>
        </p:spPr>
      </p:pic>
      <p:sp>
        <p:nvSpPr>
          <p:cNvPr id="2" name="Title 1">
            <a:extLst>
              <a:ext uri="{FF2B5EF4-FFF2-40B4-BE49-F238E27FC236}">
                <a16:creationId xmlns:a16="http://schemas.microsoft.com/office/drawing/2014/main" id="{044BF289-5F53-406E-B0A4-E8946392F376}"/>
              </a:ext>
            </a:extLst>
          </p:cNvPr>
          <p:cNvSpPr>
            <a:spLocks noGrp="1"/>
          </p:cNvSpPr>
          <p:nvPr>
            <p:ph type="title"/>
          </p:nvPr>
        </p:nvSpPr>
        <p:spPr>
          <a:xfrm>
            <a:off x="687210" y="335457"/>
            <a:ext cx="10836628" cy="978729"/>
          </a:xfrm>
        </p:spPr>
        <p:txBody>
          <a:bodyPr>
            <a:spAutoFit/>
          </a:bodyPr>
          <a:lstStyle/>
          <a:p>
            <a:r>
              <a:rPr lang="en-US" dirty="0"/>
              <a:t>MCL is an uncommon type of B-cell non-Hodgkin lymphoma with a </a:t>
            </a:r>
            <a:r>
              <a:rPr lang="en-US" dirty="0">
                <a:solidFill>
                  <a:schemeClr val="accent1"/>
                </a:solidFill>
              </a:rPr>
              <a:t>heterogeneous biology and clinical presentation</a:t>
            </a:r>
            <a:r>
              <a:rPr lang="en-US" baseline="30000" dirty="0">
                <a:solidFill>
                  <a:schemeClr val="accent1"/>
                </a:solidFill>
              </a:rPr>
              <a:t>1</a:t>
            </a:r>
            <a:endParaRPr lang="en-US" dirty="0">
              <a:solidFill>
                <a:schemeClr val="accent1"/>
              </a:solidFill>
            </a:endParaRPr>
          </a:p>
        </p:txBody>
      </p:sp>
      <p:cxnSp>
        <p:nvCxnSpPr>
          <p:cNvPr id="45" name="Straight Connector 44">
            <a:extLst>
              <a:ext uri="{FF2B5EF4-FFF2-40B4-BE49-F238E27FC236}">
                <a16:creationId xmlns:a16="http://schemas.microsoft.com/office/drawing/2014/main" id="{EFF084F0-EB35-4BC9-1F29-75EE81C0791F}"/>
              </a:ext>
            </a:extLst>
          </p:cNvPr>
          <p:cNvCxnSpPr>
            <a:cxnSpLocks/>
          </p:cNvCxnSpPr>
          <p:nvPr/>
        </p:nvCxnSpPr>
        <p:spPr>
          <a:xfrm>
            <a:off x="5429186" y="1639062"/>
            <a:ext cx="0" cy="3546059"/>
          </a:xfrm>
          <a:prstGeom prst="line">
            <a:avLst/>
          </a:prstGeom>
          <a:ln w="50800" cap="rnd">
            <a:solidFill>
              <a:srgbClr val="004F8A"/>
            </a:solidFill>
            <a:roun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1B6C1EF-D9A1-F050-90D7-F9FD58B3E6CB}"/>
              </a:ext>
            </a:extLst>
          </p:cNvPr>
          <p:cNvGrpSpPr/>
          <p:nvPr/>
        </p:nvGrpSpPr>
        <p:grpSpPr>
          <a:xfrm>
            <a:off x="3093787" y="2901298"/>
            <a:ext cx="1595909" cy="1240385"/>
            <a:chOff x="3093787" y="2820018"/>
            <a:chExt cx="1595909" cy="1240385"/>
          </a:xfrm>
        </p:grpSpPr>
        <p:sp>
          <p:nvSpPr>
            <p:cNvPr id="7" name="TextBox 6">
              <a:extLst>
                <a:ext uri="{FF2B5EF4-FFF2-40B4-BE49-F238E27FC236}">
                  <a16:creationId xmlns:a16="http://schemas.microsoft.com/office/drawing/2014/main" id="{B117DA56-5D1A-DE79-7B8C-4B354A57197F}"/>
                </a:ext>
              </a:extLst>
            </p:cNvPr>
            <p:cNvSpPr txBox="1">
              <a:spLocks/>
            </p:cNvSpPr>
            <p:nvPr/>
          </p:nvSpPr>
          <p:spPr>
            <a:xfrm>
              <a:off x="3093788" y="3321739"/>
              <a:ext cx="1595908" cy="738664"/>
            </a:xfrm>
            <a:prstGeom prst="rect">
              <a:avLst/>
            </a:prstGeom>
            <a:noFill/>
          </p:spPr>
          <p:txBody>
            <a:bodyPr wrap="square" rtlCol="0">
              <a:spAutoFit/>
            </a:bodyPr>
            <a:lstStyle/>
            <a:p>
              <a:pPr defTabSz="914126"/>
              <a:r>
                <a:rPr lang="en-US" sz="1400" dirty="0">
                  <a:solidFill>
                    <a:srgbClr val="353E51"/>
                  </a:solidFill>
                  <a:latin typeface="Arial" panose="020B0604020202020204"/>
                </a:rPr>
                <a:t>of non-Hodgkin lymphomas are MCL in Europe.</a:t>
              </a:r>
              <a:r>
                <a:rPr lang="en-US" sz="1400" baseline="30000" dirty="0">
                  <a:solidFill>
                    <a:srgbClr val="353E51"/>
                  </a:solidFill>
                  <a:latin typeface="Arial" panose="020B0604020202020204"/>
                </a:rPr>
                <a:t>2,3</a:t>
              </a:r>
              <a:endParaRPr lang="en-US" sz="1400" dirty="0">
                <a:solidFill>
                  <a:srgbClr val="353E51"/>
                </a:solidFill>
                <a:latin typeface="Arial" panose="020B0604020202020204"/>
              </a:endParaRPr>
            </a:p>
          </p:txBody>
        </p:sp>
        <p:sp>
          <p:nvSpPr>
            <p:cNvPr id="8" name="TextBox 7">
              <a:extLst>
                <a:ext uri="{FF2B5EF4-FFF2-40B4-BE49-F238E27FC236}">
                  <a16:creationId xmlns:a16="http://schemas.microsoft.com/office/drawing/2014/main" id="{0B48BB84-3117-02B6-DF59-F3091CC67E6B}"/>
                </a:ext>
              </a:extLst>
            </p:cNvPr>
            <p:cNvSpPr txBox="1"/>
            <p:nvPr/>
          </p:nvSpPr>
          <p:spPr>
            <a:xfrm>
              <a:off x="3093787" y="2820018"/>
              <a:ext cx="1441980" cy="646331"/>
            </a:xfrm>
            <a:prstGeom prst="rect">
              <a:avLst/>
            </a:prstGeom>
            <a:noFill/>
          </p:spPr>
          <p:txBody>
            <a:bodyPr wrap="square" rtlCol="0">
              <a:spAutoFit/>
            </a:bodyPr>
            <a:lstStyle/>
            <a:p>
              <a:pPr defTabSz="914126"/>
              <a:r>
                <a:rPr lang="en-US" sz="3600" b="1">
                  <a:solidFill>
                    <a:srgbClr val="004F8A"/>
                  </a:solidFill>
                  <a:latin typeface="Arial" panose="020B0604020202020204"/>
                </a:rPr>
                <a:t>6-8</a:t>
              </a:r>
              <a:r>
                <a:rPr lang="en-US" sz="2000" baseline="62000">
                  <a:solidFill>
                    <a:srgbClr val="004F8A"/>
                  </a:solidFill>
                  <a:latin typeface="Arial" panose="020B0604020202020204"/>
                </a:rPr>
                <a:t>%</a:t>
              </a:r>
              <a:endParaRPr lang="en-US" sz="3600" baseline="62000">
                <a:solidFill>
                  <a:srgbClr val="004F8A"/>
                </a:solidFill>
                <a:latin typeface="Arial" panose="020B0604020202020204"/>
              </a:endParaRPr>
            </a:p>
          </p:txBody>
        </p:sp>
      </p:grpSp>
      <p:sp>
        <p:nvSpPr>
          <p:cNvPr id="6" name="Content Placeholder 6">
            <a:extLst>
              <a:ext uri="{FF2B5EF4-FFF2-40B4-BE49-F238E27FC236}">
                <a16:creationId xmlns:a16="http://schemas.microsoft.com/office/drawing/2014/main" id="{E5352E4C-7495-4A56-C266-0A7BDBBBB2D5}"/>
              </a:ext>
            </a:extLst>
          </p:cNvPr>
          <p:cNvSpPr txBox="1">
            <a:spLocks/>
          </p:cNvSpPr>
          <p:nvPr/>
        </p:nvSpPr>
        <p:spPr>
          <a:xfrm>
            <a:off x="6519505" y="4550207"/>
            <a:ext cx="1568582" cy="424707"/>
          </a:xfrm>
          <a:prstGeom prst="rect">
            <a:avLst/>
          </a:prstGeom>
        </p:spPr>
        <p:txBody>
          <a:bodyPr vert="horz" wrap="square" lIns="0" tIns="45708" rIns="0" bIns="45708"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914126">
              <a:lnSpc>
                <a:spcPct val="90000"/>
              </a:lnSpc>
              <a:spcAft>
                <a:spcPts val="0"/>
              </a:spcAft>
              <a:buClr>
                <a:srgbClr val="DED7CB"/>
              </a:buClr>
              <a:buNone/>
              <a:defRPr/>
            </a:pPr>
            <a:r>
              <a:rPr lang="en-US" sz="1200" dirty="0">
                <a:solidFill>
                  <a:srgbClr val="353E51"/>
                </a:solidFill>
                <a:latin typeface="Arial" panose="020B0604020202020204"/>
              </a:rPr>
              <a:t>Occurs 3x more in </a:t>
            </a:r>
            <a:r>
              <a:rPr lang="en-US" sz="1200" b="1" dirty="0">
                <a:solidFill>
                  <a:srgbClr val="004F8A"/>
                </a:solidFill>
                <a:latin typeface="Arial" panose="020B0604020202020204"/>
              </a:rPr>
              <a:t>men than women</a:t>
            </a:r>
            <a:r>
              <a:rPr lang="en-US" sz="1200" b="1" baseline="30000" dirty="0">
                <a:solidFill>
                  <a:srgbClr val="004F8A"/>
                </a:solidFill>
                <a:latin typeface="Arial" panose="020B0604020202020204"/>
              </a:rPr>
              <a:t>6</a:t>
            </a:r>
            <a:r>
              <a:rPr lang="en-US" sz="1200" b="1" dirty="0">
                <a:solidFill>
                  <a:srgbClr val="004F8A"/>
                </a:solidFill>
                <a:latin typeface="Arial" panose="020B0604020202020204"/>
              </a:rPr>
              <a:t>*</a:t>
            </a:r>
          </a:p>
        </p:txBody>
      </p:sp>
      <p:sp>
        <p:nvSpPr>
          <p:cNvPr id="9" name="Content Placeholder 6">
            <a:extLst>
              <a:ext uri="{FF2B5EF4-FFF2-40B4-BE49-F238E27FC236}">
                <a16:creationId xmlns:a16="http://schemas.microsoft.com/office/drawing/2014/main" id="{84A90FC9-1DE9-DC3E-B6B0-DE0E58657E25}"/>
              </a:ext>
            </a:extLst>
          </p:cNvPr>
          <p:cNvSpPr txBox="1">
            <a:spLocks/>
          </p:cNvSpPr>
          <p:nvPr/>
        </p:nvSpPr>
        <p:spPr>
          <a:xfrm>
            <a:off x="9289974" y="4588150"/>
            <a:ext cx="1914775" cy="424707"/>
          </a:xfrm>
          <a:prstGeom prst="rect">
            <a:avLst/>
          </a:prstGeom>
        </p:spPr>
        <p:txBody>
          <a:bodyPr vert="horz" wrap="square" lIns="0" tIns="45708" rIns="0" bIns="45708" rtlCol="0" anchor="ctr">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914126">
              <a:lnSpc>
                <a:spcPct val="90000"/>
              </a:lnSpc>
              <a:spcAft>
                <a:spcPts val="0"/>
              </a:spcAft>
              <a:buClr>
                <a:srgbClr val="DED7CB"/>
              </a:buClr>
              <a:buNone/>
              <a:defRPr/>
            </a:pPr>
            <a:r>
              <a:rPr lang="en-US" sz="1200">
                <a:solidFill>
                  <a:srgbClr val="353E51"/>
                </a:solidFill>
                <a:latin typeface="Arial" panose="020B0604020202020204"/>
              </a:rPr>
              <a:t>Median age at diagnosis is </a:t>
            </a:r>
          </a:p>
          <a:p>
            <a:pPr marL="0" lvl="1" indent="0" defTabSz="914126">
              <a:lnSpc>
                <a:spcPct val="90000"/>
              </a:lnSpc>
              <a:spcAft>
                <a:spcPts val="0"/>
              </a:spcAft>
              <a:buClr>
                <a:srgbClr val="DED7CB"/>
              </a:buClr>
              <a:buNone/>
              <a:defRPr/>
            </a:pPr>
            <a:r>
              <a:rPr lang="en-US" sz="1200" b="1">
                <a:solidFill>
                  <a:srgbClr val="004F8A"/>
                </a:solidFill>
                <a:latin typeface="Arial" panose="020B0604020202020204"/>
              </a:rPr>
              <a:t>60-70 years old</a:t>
            </a:r>
            <a:r>
              <a:rPr lang="en-US" sz="1200" b="1" baseline="30000">
                <a:solidFill>
                  <a:srgbClr val="004F8A"/>
                </a:solidFill>
                <a:latin typeface="Arial" panose="020B0604020202020204"/>
              </a:rPr>
              <a:t>3,7</a:t>
            </a:r>
          </a:p>
        </p:txBody>
      </p:sp>
      <p:grpSp>
        <p:nvGrpSpPr>
          <p:cNvPr id="46" name="Group 45">
            <a:extLst>
              <a:ext uri="{FF2B5EF4-FFF2-40B4-BE49-F238E27FC236}">
                <a16:creationId xmlns:a16="http://schemas.microsoft.com/office/drawing/2014/main" id="{8094B8EE-B5EB-2F9F-F55A-D2AA4F61CA96}"/>
              </a:ext>
            </a:extLst>
          </p:cNvPr>
          <p:cNvGrpSpPr/>
          <p:nvPr/>
        </p:nvGrpSpPr>
        <p:grpSpPr>
          <a:xfrm>
            <a:off x="5855361" y="4544931"/>
            <a:ext cx="511145" cy="511145"/>
            <a:chOff x="6163196" y="4072553"/>
            <a:chExt cx="511278" cy="511278"/>
          </a:xfrm>
        </p:grpSpPr>
        <p:sp>
          <p:nvSpPr>
            <p:cNvPr id="10" name="Arc 9">
              <a:extLst>
                <a:ext uri="{FF2B5EF4-FFF2-40B4-BE49-F238E27FC236}">
                  <a16:creationId xmlns:a16="http://schemas.microsoft.com/office/drawing/2014/main" id="{DBC17B12-CFEB-5396-007D-321B83233249}"/>
                </a:ext>
              </a:extLst>
            </p:cNvPr>
            <p:cNvSpPr/>
            <p:nvPr/>
          </p:nvSpPr>
          <p:spPr>
            <a:xfrm>
              <a:off x="6163196" y="4072553"/>
              <a:ext cx="511278" cy="511278"/>
            </a:xfrm>
            <a:prstGeom prst="arc">
              <a:avLst>
                <a:gd name="adj1" fmla="val 7935800"/>
                <a:gd name="adj2" fmla="val 6107732"/>
              </a:avLst>
            </a:prstGeom>
            <a:noFill/>
            <a:ln w="19050" cap="rnd">
              <a:solidFill>
                <a:srgbClr val="004F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Arial" panose="020B0604020202020204"/>
              </a:endParaRPr>
            </a:p>
          </p:txBody>
        </p:sp>
        <p:pic>
          <p:nvPicPr>
            <p:cNvPr id="11" name="Graphic 10">
              <a:extLst>
                <a:ext uri="{FF2B5EF4-FFF2-40B4-BE49-F238E27FC236}">
                  <a16:creationId xmlns:a16="http://schemas.microsoft.com/office/drawing/2014/main" id="{246D61DE-4286-6404-7096-94FA1BD4EE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4472" y="4191693"/>
              <a:ext cx="268725" cy="272999"/>
            </a:xfrm>
            <a:prstGeom prst="rect">
              <a:avLst/>
            </a:prstGeom>
          </p:spPr>
        </p:pic>
      </p:grpSp>
      <p:grpSp>
        <p:nvGrpSpPr>
          <p:cNvPr id="44" name="Group 43">
            <a:extLst>
              <a:ext uri="{FF2B5EF4-FFF2-40B4-BE49-F238E27FC236}">
                <a16:creationId xmlns:a16="http://schemas.microsoft.com/office/drawing/2014/main" id="{E545A945-C073-E7FE-2AE7-F7F971CF9199}"/>
              </a:ext>
            </a:extLst>
          </p:cNvPr>
          <p:cNvGrpSpPr/>
          <p:nvPr/>
        </p:nvGrpSpPr>
        <p:grpSpPr>
          <a:xfrm>
            <a:off x="8625831" y="4544931"/>
            <a:ext cx="511145" cy="511145"/>
            <a:chOff x="8934387" y="4072553"/>
            <a:chExt cx="511278" cy="511278"/>
          </a:xfrm>
        </p:grpSpPr>
        <p:sp>
          <p:nvSpPr>
            <p:cNvPr id="12" name="Arc 11">
              <a:extLst>
                <a:ext uri="{FF2B5EF4-FFF2-40B4-BE49-F238E27FC236}">
                  <a16:creationId xmlns:a16="http://schemas.microsoft.com/office/drawing/2014/main" id="{7F4F8E09-7DA3-5EF0-5CAB-4E15EA4A7F2D}"/>
                </a:ext>
              </a:extLst>
            </p:cNvPr>
            <p:cNvSpPr/>
            <p:nvPr/>
          </p:nvSpPr>
          <p:spPr>
            <a:xfrm>
              <a:off x="8934387" y="4072553"/>
              <a:ext cx="511278" cy="511278"/>
            </a:xfrm>
            <a:prstGeom prst="arc">
              <a:avLst>
                <a:gd name="adj1" fmla="val 7935800"/>
                <a:gd name="adj2" fmla="val 6084753"/>
              </a:avLst>
            </a:prstGeom>
            <a:noFill/>
            <a:ln w="19050" cap="rnd">
              <a:solidFill>
                <a:srgbClr val="004F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Arial" panose="020B0604020202020204"/>
              </a:endParaRPr>
            </a:p>
          </p:txBody>
        </p:sp>
        <p:pic>
          <p:nvPicPr>
            <p:cNvPr id="13" name="Graphic 12">
              <a:extLst>
                <a:ext uri="{FF2B5EF4-FFF2-40B4-BE49-F238E27FC236}">
                  <a16:creationId xmlns:a16="http://schemas.microsoft.com/office/drawing/2014/main" id="{55B8472C-0C46-B967-D390-9BEE48A4D4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3710" y="4191032"/>
              <a:ext cx="272632" cy="274320"/>
            </a:xfrm>
            <a:prstGeom prst="rect">
              <a:avLst/>
            </a:prstGeom>
          </p:spPr>
        </p:pic>
      </p:grpSp>
      <p:sp>
        <p:nvSpPr>
          <p:cNvPr id="15" name="TextBox 14">
            <a:extLst>
              <a:ext uri="{FF2B5EF4-FFF2-40B4-BE49-F238E27FC236}">
                <a16:creationId xmlns:a16="http://schemas.microsoft.com/office/drawing/2014/main" id="{30732E9A-A595-7F85-48C8-C2A32AB6458A}"/>
              </a:ext>
            </a:extLst>
          </p:cNvPr>
          <p:cNvSpPr txBox="1">
            <a:spLocks/>
          </p:cNvSpPr>
          <p:nvPr/>
        </p:nvSpPr>
        <p:spPr>
          <a:xfrm>
            <a:off x="6028144" y="1783682"/>
            <a:ext cx="5496917" cy="1138773"/>
          </a:xfrm>
          <a:prstGeom prst="rect">
            <a:avLst/>
          </a:prstGeom>
          <a:noFill/>
        </p:spPr>
        <p:txBody>
          <a:bodyPr wrap="square">
            <a:spAutoFit/>
          </a:bodyPr>
          <a:lstStyle/>
          <a:p>
            <a:pPr>
              <a:spcBef>
                <a:spcPts val="1200"/>
              </a:spcBef>
              <a:buClr>
                <a:srgbClr val="004F8A"/>
              </a:buClr>
              <a:buSzPct val="150000"/>
              <a:defRPr/>
            </a:pPr>
            <a:r>
              <a:rPr lang="en-US" sz="1600" dirty="0">
                <a:solidFill>
                  <a:srgbClr val="353E51"/>
                </a:solidFill>
                <a:latin typeface="Arial" panose="020B0604020202020204"/>
              </a:rPr>
              <a:t>Patients are most often diagnosed with advanced disease, </a:t>
            </a:r>
            <a:r>
              <a:rPr lang="en-US" sz="2000" b="1" dirty="0">
                <a:solidFill>
                  <a:srgbClr val="004F8A"/>
                </a:solidFill>
                <a:latin typeface="Arial" panose="020B0604020202020204"/>
              </a:rPr>
              <a:t>many of whom have widespread disease</a:t>
            </a:r>
            <a:r>
              <a:rPr lang="en-US" sz="1600" dirty="0">
                <a:solidFill>
                  <a:srgbClr val="353E51"/>
                </a:solidFill>
                <a:latin typeface="Arial" panose="020B0604020202020204"/>
              </a:rPr>
              <a:t> involving lymph nodes, spleen, bone marrow, liver, </a:t>
            </a:r>
            <a:br>
              <a:rPr lang="en-US" sz="1600" dirty="0">
                <a:solidFill>
                  <a:srgbClr val="353E51"/>
                </a:solidFill>
                <a:latin typeface="Arial" panose="020B0604020202020204"/>
              </a:rPr>
            </a:br>
            <a:r>
              <a:rPr lang="en-US" sz="1600" dirty="0">
                <a:solidFill>
                  <a:srgbClr val="353E51"/>
                </a:solidFill>
                <a:latin typeface="Arial" panose="020B0604020202020204"/>
              </a:rPr>
              <a:t>and/or gastrointestinal tract.</a:t>
            </a:r>
            <a:r>
              <a:rPr lang="en-US" sz="1600" baseline="30000" dirty="0">
                <a:solidFill>
                  <a:srgbClr val="353E51"/>
                </a:solidFill>
                <a:latin typeface="Arial" panose="020B0604020202020204"/>
              </a:rPr>
              <a:t>4</a:t>
            </a:r>
          </a:p>
        </p:txBody>
      </p:sp>
      <p:sp>
        <p:nvSpPr>
          <p:cNvPr id="22" name="TextBox 21">
            <a:extLst>
              <a:ext uri="{FF2B5EF4-FFF2-40B4-BE49-F238E27FC236}">
                <a16:creationId xmlns:a16="http://schemas.microsoft.com/office/drawing/2014/main" id="{7B85557A-E203-7E10-7405-73CCE4C95777}"/>
              </a:ext>
            </a:extLst>
          </p:cNvPr>
          <p:cNvSpPr txBox="1">
            <a:spLocks/>
          </p:cNvSpPr>
          <p:nvPr/>
        </p:nvSpPr>
        <p:spPr>
          <a:xfrm>
            <a:off x="6028142" y="3027630"/>
            <a:ext cx="5361117" cy="892552"/>
          </a:xfrm>
          <a:prstGeom prst="rect">
            <a:avLst/>
          </a:prstGeom>
          <a:noFill/>
        </p:spPr>
        <p:txBody>
          <a:bodyPr wrap="square">
            <a:spAutoFit/>
          </a:bodyPr>
          <a:lstStyle/>
          <a:p>
            <a:pPr>
              <a:buClr>
                <a:srgbClr val="004F8A"/>
              </a:buClr>
              <a:buSzPct val="150000"/>
              <a:defRPr/>
            </a:pPr>
            <a:r>
              <a:rPr lang="en-US" sz="1600">
                <a:solidFill>
                  <a:srgbClr val="353E51"/>
                </a:solidFill>
                <a:latin typeface="Arial" panose="020B0604020202020204"/>
              </a:rPr>
              <a:t>Ranges from </a:t>
            </a:r>
            <a:r>
              <a:rPr lang="en-US" sz="2000" b="1">
                <a:solidFill>
                  <a:srgbClr val="004F8A"/>
                </a:solidFill>
                <a:latin typeface="Arial" panose="020B0604020202020204"/>
              </a:rPr>
              <a:t>indolent to aggressive</a:t>
            </a:r>
            <a:r>
              <a:rPr lang="en-US" sz="2000">
                <a:solidFill>
                  <a:srgbClr val="353E51"/>
                </a:solidFill>
                <a:latin typeface="Arial" panose="020B0604020202020204"/>
              </a:rPr>
              <a:t>, </a:t>
            </a:r>
            <a:r>
              <a:rPr lang="en-US" sz="1600">
                <a:solidFill>
                  <a:srgbClr val="353E51"/>
                </a:solidFill>
                <a:latin typeface="Arial" panose="020B0604020202020204"/>
              </a:rPr>
              <a:t>with </a:t>
            </a:r>
            <a:r>
              <a:rPr lang="en-US" sz="1600" err="1">
                <a:solidFill>
                  <a:srgbClr val="353E51"/>
                </a:solidFill>
                <a:latin typeface="Arial" panose="020B0604020202020204"/>
              </a:rPr>
              <a:t>blastoid</a:t>
            </a:r>
            <a:r>
              <a:rPr lang="en-US" sz="1600">
                <a:solidFill>
                  <a:srgbClr val="353E51"/>
                </a:solidFill>
                <a:latin typeface="Arial" panose="020B0604020202020204"/>
              </a:rPr>
              <a:t> and pleomorphic variants associated with an even </a:t>
            </a:r>
            <a:br>
              <a:rPr lang="en-US" sz="1600">
                <a:solidFill>
                  <a:srgbClr val="353E51"/>
                </a:solidFill>
                <a:latin typeface="Arial" panose="020B0604020202020204"/>
              </a:rPr>
            </a:br>
            <a:r>
              <a:rPr lang="en-US" sz="1600">
                <a:solidFill>
                  <a:srgbClr val="353E51"/>
                </a:solidFill>
                <a:latin typeface="Arial" panose="020B0604020202020204"/>
              </a:rPr>
              <a:t>poorer prognosis.</a:t>
            </a:r>
            <a:r>
              <a:rPr lang="en-US" sz="1600" baseline="30000">
                <a:solidFill>
                  <a:srgbClr val="353E51"/>
                </a:solidFill>
                <a:latin typeface="Arial" panose="020B0604020202020204"/>
              </a:rPr>
              <a:t>1,5</a:t>
            </a:r>
            <a:r>
              <a:rPr lang="en-US" sz="1600">
                <a:solidFill>
                  <a:srgbClr val="353E51"/>
                </a:solidFill>
                <a:latin typeface="Arial" panose="020B0604020202020204"/>
              </a:rPr>
              <a:t> </a:t>
            </a:r>
          </a:p>
        </p:txBody>
      </p:sp>
      <p:cxnSp>
        <p:nvCxnSpPr>
          <p:cNvPr id="42" name="Straight Connector 41">
            <a:extLst>
              <a:ext uri="{FF2B5EF4-FFF2-40B4-BE49-F238E27FC236}">
                <a16:creationId xmlns:a16="http://schemas.microsoft.com/office/drawing/2014/main" id="{EFAEB688-352E-BA9B-5288-B44ECF38B119}"/>
              </a:ext>
            </a:extLst>
          </p:cNvPr>
          <p:cNvCxnSpPr>
            <a:cxnSpLocks/>
          </p:cNvCxnSpPr>
          <p:nvPr/>
        </p:nvCxnSpPr>
        <p:spPr>
          <a:xfrm>
            <a:off x="5721720" y="4179437"/>
            <a:ext cx="549430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Arc 3">
            <a:extLst>
              <a:ext uri="{FF2B5EF4-FFF2-40B4-BE49-F238E27FC236}">
                <a16:creationId xmlns:a16="http://schemas.microsoft.com/office/drawing/2014/main" id="{E3B61033-472B-6C52-EF54-AA2B37791AFB}"/>
              </a:ext>
            </a:extLst>
          </p:cNvPr>
          <p:cNvSpPr/>
          <p:nvPr/>
        </p:nvSpPr>
        <p:spPr>
          <a:xfrm>
            <a:off x="5855361" y="1771773"/>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D3F58E3D-9443-8A45-C854-35198B0089E1}"/>
              </a:ext>
            </a:extLst>
          </p:cNvPr>
          <p:cNvSpPr/>
          <p:nvPr/>
        </p:nvSpPr>
        <p:spPr>
          <a:xfrm>
            <a:off x="5857623" y="3048743"/>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5">
            <a:extLst>
              <a:ext uri="{FF2B5EF4-FFF2-40B4-BE49-F238E27FC236}">
                <a16:creationId xmlns:a16="http://schemas.microsoft.com/office/drawing/2014/main" id="{CA7062E0-7FC9-16CA-FA43-3C7B60D62CDF}"/>
              </a:ext>
            </a:extLst>
          </p:cNvPr>
          <p:cNvSpPr txBox="1">
            <a:spLocks/>
          </p:cNvSpPr>
          <p:nvPr/>
        </p:nvSpPr>
        <p:spPr>
          <a:xfrm>
            <a:off x="685800" y="5706025"/>
            <a:ext cx="10030968" cy="93757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defRPr/>
            </a:pPr>
            <a:r>
              <a:rPr lang="en-US" sz="800" b="1" dirty="0">
                <a:latin typeface="Arial" panose="020B0604020202020204"/>
              </a:rPr>
              <a:t>1.</a:t>
            </a:r>
            <a:r>
              <a:rPr lang="en-US" sz="800" dirty="0">
                <a:latin typeface="Arial" panose="020B0604020202020204"/>
              </a:rPr>
              <a:t> </a:t>
            </a:r>
            <a:r>
              <a:rPr lang="en-US" sz="800" dirty="0" err="1">
                <a:latin typeface="Arial" panose="020B0604020202020204"/>
              </a:rPr>
              <a:t>Hanel</a:t>
            </a:r>
            <a:r>
              <a:rPr lang="en-US" sz="800" dirty="0">
                <a:latin typeface="Arial" panose="020B0604020202020204"/>
              </a:rPr>
              <a:t> W, et al</a:t>
            </a:r>
            <a:r>
              <a:rPr lang="en-US" sz="800" i="1" dirty="0">
                <a:latin typeface="Arial" panose="020B0604020202020204"/>
              </a:rPr>
              <a:t>. J </a:t>
            </a:r>
            <a:r>
              <a:rPr lang="en-US" sz="800" i="1" dirty="0" err="1">
                <a:latin typeface="Arial" panose="020B0604020202020204"/>
              </a:rPr>
              <a:t>Hematol</a:t>
            </a:r>
            <a:r>
              <a:rPr lang="en-US" sz="800" i="1" dirty="0">
                <a:latin typeface="Arial" panose="020B0604020202020204"/>
              </a:rPr>
              <a:t> Oncol. </a:t>
            </a:r>
            <a:r>
              <a:rPr lang="en-US" sz="800" dirty="0">
                <a:latin typeface="Arial" panose="020B0604020202020204"/>
              </a:rPr>
              <a:t>2020;13(1):79.</a:t>
            </a:r>
            <a:r>
              <a:rPr lang="en-US" sz="800" b="1" dirty="0">
                <a:latin typeface="Arial" panose="020B0604020202020204"/>
              </a:rPr>
              <a:t> 2. </a:t>
            </a:r>
            <a:r>
              <a:rPr lang="en-US" sz="800" dirty="0"/>
              <a:t>Horgan D, et al. </a:t>
            </a:r>
            <a:r>
              <a:rPr lang="en-US" sz="800" i="1" dirty="0"/>
              <a:t>Healthcare (Basel).</a:t>
            </a:r>
            <a:r>
              <a:rPr lang="en-US" sz="800" dirty="0"/>
              <a:t> 2022;10(9):1682.</a:t>
            </a:r>
            <a:r>
              <a:rPr lang="en-US" sz="800" b="1" dirty="0"/>
              <a:t> 3. </a:t>
            </a:r>
            <a:r>
              <a:rPr lang="da-DK" sz="800" dirty="0"/>
              <a:t>Dotlic S, et al. </a:t>
            </a:r>
            <a:r>
              <a:rPr lang="da-DK" sz="800" i="1" dirty="0"/>
              <a:t>Br J Haematol. </a:t>
            </a:r>
            <a:r>
              <a:rPr lang="da-DK" sz="800" dirty="0"/>
              <a:t>2015;171(3):366-372. </a:t>
            </a:r>
            <a:r>
              <a:rPr lang="en-US" sz="800" b="1" dirty="0"/>
              <a:t>4. </a:t>
            </a:r>
            <a:r>
              <a:rPr lang="en-US" sz="800" dirty="0">
                <a:latin typeface="Arial" panose="020B0604020202020204"/>
              </a:rPr>
              <a:t>Mantle Cell Lymphoma. The National Organization for Rare Disorders (NORD). January 20, 2021. Accessed January 17, 2023. https://rarediseases.org/rare-diseases/mantle-cell-lymphoma/?filter=complete-report </a:t>
            </a:r>
            <a:r>
              <a:rPr lang="en-US" sz="800" b="1" dirty="0">
                <a:latin typeface="Arial" panose="020B0604020202020204"/>
              </a:rPr>
              <a:t>5. </a:t>
            </a:r>
            <a:r>
              <a:rPr lang="en-US" sz="800" dirty="0">
                <a:latin typeface="Arial" panose="020B0604020202020204"/>
              </a:rPr>
              <a:t>Hill HA, et al. </a:t>
            </a:r>
            <a:r>
              <a:rPr lang="en-US" sz="800" i="1" dirty="0">
                <a:latin typeface="Arial" panose="020B0604020202020204"/>
              </a:rPr>
              <a:t>Blood Adv.</a:t>
            </a:r>
            <a:r>
              <a:rPr lang="en-US" sz="800" dirty="0">
                <a:latin typeface="Arial" panose="020B0604020202020204"/>
              </a:rPr>
              <a:t> 2020;4(13):2927-2938. </a:t>
            </a:r>
            <a:br>
              <a:rPr lang="en-US" sz="800" dirty="0">
                <a:latin typeface="Arial" panose="020B0604020202020204"/>
              </a:rPr>
            </a:br>
            <a:r>
              <a:rPr lang="en-US" sz="800" b="1" dirty="0">
                <a:latin typeface="Arial" panose="020B0604020202020204"/>
              </a:rPr>
              <a:t>6. </a:t>
            </a:r>
            <a:r>
              <a:rPr lang="en-US" sz="800" dirty="0" err="1">
                <a:latin typeface="Arial" panose="020B0604020202020204"/>
              </a:rPr>
              <a:t>Dreyling</a:t>
            </a:r>
            <a:r>
              <a:rPr lang="en-US" sz="800" dirty="0">
                <a:latin typeface="Arial" panose="020B0604020202020204"/>
              </a:rPr>
              <a:t> M, et al. </a:t>
            </a:r>
            <a:r>
              <a:rPr lang="en-US" sz="800" i="1" dirty="0">
                <a:latin typeface="Arial" panose="020B0604020202020204"/>
              </a:rPr>
              <a:t>Ann Oncol</a:t>
            </a:r>
            <a:r>
              <a:rPr lang="en-US" sz="800" dirty="0">
                <a:latin typeface="Arial" panose="020B0604020202020204"/>
              </a:rPr>
              <a:t>. 2017;28(suppl_4):iv62-iv71.</a:t>
            </a:r>
            <a:r>
              <a:rPr lang="en-US" sz="800" b="1" dirty="0">
                <a:latin typeface="Arial" panose="020B0604020202020204"/>
              </a:rPr>
              <a:t> 7. </a:t>
            </a:r>
            <a:r>
              <a:rPr lang="en-US" sz="800" dirty="0">
                <a:latin typeface="Arial" panose="020B0604020202020204"/>
              </a:rPr>
              <a:t>Jain P, et al. </a:t>
            </a:r>
            <a:r>
              <a:rPr lang="en-US" sz="800" i="1" dirty="0">
                <a:latin typeface="Arial" panose="020B0604020202020204"/>
              </a:rPr>
              <a:t>Am J </a:t>
            </a:r>
            <a:r>
              <a:rPr lang="en-US" sz="800" i="1" dirty="0" err="1">
                <a:latin typeface="Arial" panose="020B0604020202020204"/>
              </a:rPr>
              <a:t>Hematol</a:t>
            </a:r>
            <a:r>
              <a:rPr lang="en-US" sz="800" i="1" dirty="0">
                <a:latin typeface="Arial" panose="020B0604020202020204"/>
              </a:rPr>
              <a:t>.</a:t>
            </a:r>
            <a:r>
              <a:rPr lang="en-US" sz="800" dirty="0">
                <a:latin typeface="Arial" panose="020B0604020202020204"/>
              </a:rPr>
              <a:t> 2019; 94: 710-725.</a:t>
            </a:r>
          </a:p>
        </p:txBody>
      </p:sp>
      <p:sp>
        <p:nvSpPr>
          <p:cNvPr id="19" name="Footer Placeholder 1">
            <a:extLst>
              <a:ext uri="{FF2B5EF4-FFF2-40B4-BE49-F238E27FC236}">
                <a16:creationId xmlns:a16="http://schemas.microsoft.com/office/drawing/2014/main" id="{BB0F57B2-F8D0-7124-9E21-441D84DCDC42}"/>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61251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9FDF-B66A-5BD0-0D5B-3E6E04CA3CD1}"/>
              </a:ext>
            </a:extLst>
          </p:cNvPr>
          <p:cNvSpPr>
            <a:spLocks noGrp="1"/>
          </p:cNvSpPr>
          <p:nvPr>
            <p:ph type="title"/>
          </p:nvPr>
        </p:nvSpPr>
        <p:spPr/>
        <p:txBody>
          <a:bodyPr/>
          <a:lstStyle/>
          <a:p>
            <a:r>
              <a:rPr lang="en-US" dirty="0" err="1"/>
              <a:t>Mantelcellymfoom</a:t>
            </a:r>
            <a:r>
              <a:rPr lang="en-US" dirty="0"/>
              <a:t> behandelrichtlijn</a:t>
            </a:r>
            <a:r>
              <a:rPr lang="en-US" baseline="30000" dirty="0"/>
              <a:t>1</a:t>
            </a:r>
            <a:endParaRPr lang="nl-NL" dirty="0"/>
          </a:p>
        </p:txBody>
      </p:sp>
      <p:sp>
        <p:nvSpPr>
          <p:cNvPr id="8" name="Text Placeholder 7">
            <a:extLst>
              <a:ext uri="{FF2B5EF4-FFF2-40B4-BE49-F238E27FC236}">
                <a16:creationId xmlns:a16="http://schemas.microsoft.com/office/drawing/2014/main" id="{09529FD6-BB75-7EF2-DCE7-12685F1B8F8A}"/>
              </a:ext>
            </a:extLst>
          </p:cNvPr>
          <p:cNvSpPr>
            <a:spLocks noGrp="1"/>
          </p:cNvSpPr>
          <p:nvPr>
            <p:ph type="body" sz="quarter" idx="13"/>
          </p:nvPr>
        </p:nvSpPr>
        <p:spPr>
          <a:xfrm>
            <a:off x="838200" y="1500441"/>
            <a:ext cx="5410200" cy="1356991"/>
          </a:xfrm>
        </p:spPr>
        <p:txBody>
          <a:bodyPr>
            <a:normAutofit lnSpcReduction="10000"/>
          </a:bodyPr>
          <a:lstStyle/>
          <a:p>
            <a:pPr marL="0" indent="0">
              <a:buNone/>
            </a:pPr>
            <a:r>
              <a:rPr lang="en-US" sz="1600" dirty="0" err="1">
                <a:solidFill>
                  <a:schemeClr val="accent1"/>
                </a:solidFill>
              </a:rPr>
              <a:t>Bij</a:t>
            </a:r>
            <a:r>
              <a:rPr lang="en-US" sz="1600" dirty="0">
                <a:solidFill>
                  <a:schemeClr val="accent1"/>
                </a:solidFill>
              </a:rPr>
              <a:t> </a:t>
            </a:r>
            <a:r>
              <a:rPr lang="en-US" sz="1600" dirty="0" err="1">
                <a:solidFill>
                  <a:schemeClr val="accent1"/>
                </a:solidFill>
              </a:rPr>
              <a:t>vastgestelde</a:t>
            </a:r>
            <a:r>
              <a:rPr lang="en-US" sz="1600" dirty="0">
                <a:solidFill>
                  <a:schemeClr val="accent1"/>
                </a:solidFill>
              </a:rPr>
              <a:t> </a:t>
            </a:r>
            <a:r>
              <a:rPr lang="en-US" sz="1600" dirty="0" err="1">
                <a:solidFill>
                  <a:schemeClr val="accent1"/>
                </a:solidFill>
              </a:rPr>
              <a:t>ziekte</a:t>
            </a:r>
            <a:r>
              <a:rPr lang="en-US" sz="1600" dirty="0">
                <a:solidFill>
                  <a:schemeClr val="accent1"/>
                </a:solidFill>
              </a:rPr>
              <a:t> </a:t>
            </a:r>
            <a:r>
              <a:rPr lang="en-US" sz="1600" dirty="0" err="1">
                <a:solidFill>
                  <a:schemeClr val="accent1"/>
                </a:solidFill>
              </a:rPr>
              <a:t>stadiering</a:t>
            </a:r>
            <a:r>
              <a:rPr lang="en-US" sz="1600" dirty="0">
                <a:solidFill>
                  <a:schemeClr val="accent1"/>
                </a:solidFill>
              </a:rPr>
              <a:t> </a:t>
            </a:r>
            <a:r>
              <a:rPr lang="en-US" sz="1600" dirty="0" err="1">
                <a:solidFill>
                  <a:schemeClr val="accent1"/>
                </a:solidFill>
              </a:rPr>
              <a:t>bepalen</a:t>
            </a:r>
            <a:r>
              <a:rPr lang="en-US" sz="1600" dirty="0">
                <a:solidFill>
                  <a:schemeClr val="accent1"/>
                </a:solidFill>
              </a:rPr>
              <a:t> </a:t>
            </a:r>
          </a:p>
          <a:p>
            <a:pPr marL="0" indent="0">
              <a:buNone/>
            </a:pPr>
            <a:endParaRPr lang="en-US" sz="1600" dirty="0"/>
          </a:p>
          <a:p>
            <a:pPr marL="0" indent="0">
              <a:buNone/>
            </a:pPr>
            <a:endParaRPr lang="en-US" sz="1600" dirty="0"/>
          </a:p>
          <a:p>
            <a:pPr marL="0" indent="0">
              <a:buNone/>
            </a:pPr>
            <a:r>
              <a:rPr lang="en-US" sz="1600" dirty="0">
                <a:solidFill>
                  <a:schemeClr val="accent1"/>
                </a:solidFill>
                <a:latin typeface="Arial" panose="020B0604020202020204" pitchFamily="34" charset="0"/>
                <a:cs typeface="Arial" panose="020B0604020202020204" pitchFamily="34" charset="0"/>
              </a:rPr>
              <a:t>1e </a:t>
            </a:r>
            <a:r>
              <a:rPr lang="en-US" sz="1600" dirty="0" err="1">
                <a:solidFill>
                  <a:schemeClr val="accent1"/>
                </a:solidFill>
                <a:latin typeface="Arial" panose="020B0604020202020204" pitchFamily="34" charset="0"/>
                <a:cs typeface="Arial" panose="020B0604020202020204" pitchFamily="34" charset="0"/>
              </a:rPr>
              <a:t>lijns</a:t>
            </a:r>
            <a:r>
              <a:rPr lang="en-US" sz="1600" dirty="0">
                <a:solidFill>
                  <a:schemeClr val="accent1"/>
                </a:solidFill>
                <a:latin typeface="Arial" panose="020B0604020202020204" pitchFamily="34" charset="0"/>
                <a:cs typeface="Arial" panose="020B0604020202020204" pitchFamily="34" charset="0"/>
              </a:rPr>
              <a:t> </a:t>
            </a:r>
            <a:r>
              <a:rPr lang="en-US" sz="1600" dirty="0" err="1">
                <a:solidFill>
                  <a:schemeClr val="accent1"/>
                </a:solidFill>
                <a:latin typeface="Arial" panose="020B0604020202020204" pitchFamily="34" charset="0"/>
                <a:cs typeface="Arial" panose="020B0604020202020204" pitchFamily="34" charset="0"/>
              </a:rPr>
              <a:t>behandelschema</a:t>
            </a:r>
            <a:r>
              <a:rPr lang="en-US" sz="1600" dirty="0">
                <a:solidFill>
                  <a:schemeClr val="accent1"/>
                </a:solidFill>
                <a:latin typeface="Arial" panose="020B0604020202020204" pitchFamily="34" charset="0"/>
                <a:cs typeface="Arial" panose="020B0604020202020204" pitchFamily="34" charset="0"/>
              </a:rPr>
              <a:t>:</a:t>
            </a:r>
            <a:endParaRPr lang="nl-NL" sz="1600" dirty="0">
              <a:solidFill>
                <a:schemeClr val="accent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53B6776-C53F-C451-A67B-90FE46E89EBB}"/>
              </a:ext>
            </a:extLst>
          </p:cNvPr>
          <p:cNvPicPr>
            <a:picLocks noChangeAspect="1"/>
          </p:cNvPicPr>
          <p:nvPr/>
        </p:nvPicPr>
        <p:blipFill>
          <a:blip r:embed="rId2"/>
          <a:stretch>
            <a:fillRect/>
          </a:stretch>
        </p:blipFill>
        <p:spPr>
          <a:xfrm>
            <a:off x="838200" y="2931972"/>
            <a:ext cx="5410200" cy="2871464"/>
          </a:xfrm>
          <a:prstGeom prst="rect">
            <a:avLst/>
          </a:prstGeom>
        </p:spPr>
      </p:pic>
      <p:sp>
        <p:nvSpPr>
          <p:cNvPr id="12" name="TextBox 11">
            <a:extLst>
              <a:ext uri="{FF2B5EF4-FFF2-40B4-BE49-F238E27FC236}">
                <a16:creationId xmlns:a16="http://schemas.microsoft.com/office/drawing/2014/main" id="{A3C270AF-C085-3BB7-128D-CAB3605D5CE5}"/>
              </a:ext>
            </a:extLst>
          </p:cNvPr>
          <p:cNvSpPr txBox="1"/>
          <p:nvPr/>
        </p:nvSpPr>
        <p:spPr>
          <a:xfrm>
            <a:off x="6405155" y="1498568"/>
            <a:ext cx="5682344" cy="4431983"/>
          </a:xfrm>
          <a:prstGeom prst="rect">
            <a:avLst/>
          </a:prstGeom>
          <a:noFill/>
        </p:spPr>
        <p:txBody>
          <a:bodyPr wrap="square">
            <a:spAutoFit/>
          </a:bodyPr>
          <a:lstStyle/>
          <a:p>
            <a:r>
              <a:rPr lang="nl-NL" sz="1600" b="1" dirty="0">
                <a:solidFill>
                  <a:schemeClr val="accent1"/>
                </a:solidFill>
              </a:rPr>
              <a:t>Behandeling bij refractaire ziekte en recidief</a:t>
            </a:r>
            <a:br>
              <a:rPr lang="nl-NL" sz="1400" dirty="0"/>
            </a:br>
            <a:endParaRPr lang="nl-NL" sz="1400" dirty="0"/>
          </a:p>
          <a:p>
            <a:r>
              <a:rPr lang="nl-NL" sz="1400" dirty="0"/>
              <a:t>Vrijwel alle patiënten zullen vroeg of laat progressie of recidief van de ziekte ontwikkelen. </a:t>
            </a:r>
          </a:p>
          <a:p>
            <a:r>
              <a:rPr lang="nl-NL" sz="1400" dirty="0"/>
              <a:t>Indien geen CR: afwachten tot progressie. </a:t>
            </a:r>
          </a:p>
          <a:p>
            <a:r>
              <a:rPr lang="nl-NL" sz="1400" dirty="0"/>
              <a:t>Na respons op 2e (of latere) lijns behandeling kan bij een selecte groep patiënten ASCT overwogen worden. </a:t>
            </a:r>
          </a:p>
          <a:p>
            <a:endParaRPr lang="nl-NL" sz="1400" dirty="0"/>
          </a:p>
          <a:p>
            <a:r>
              <a:rPr lang="nl-NL" sz="1400" dirty="0">
                <a:solidFill>
                  <a:schemeClr val="accent1"/>
                </a:solidFill>
              </a:rPr>
              <a:t>Reinductie schema’s: </a:t>
            </a:r>
          </a:p>
          <a:p>
            <a:pPr marL="285750" indent="-285750">
              <a:buFont typeface="Arial" panose="020B0604020202020204" pitchFamily="34" charset="0"/>
              <a:buChar char="•"/>
            </a:pPr>
            <a:r>
              <a:rPr lang="nl-NL" sz="1400" dirty="0"/>
              <a:t>Rituximab-bendamustine. </a:t>
            </a:r>
          </a:p>
          <a:p>
            <a:pPr marL="285750" indent="-285750">
              <a:buFont typeface="Arial" panose="020B0604020202020204" pitchFamily="34" charset="0"/>
              <a:buChar char="•"/>
            </a:pPr>
            <a:r>
              <a:rPr lang="nl-NL" sz="1400" dirty="0"/>
              <a:t>Rituximab-fludarabine-cyclofosfamide (R-FC), evt. mitoxantrone toevoeging (R-FCM)</a:t>
            </a:r>
          </a:p>
          <a:p>
            <a:pPr marL="285750" indent="-285750">
              <a:buFont typeface="Arial" panose="020B0604020202020204" pitchFamily="34" charset="0"/>
              <a:buChar char="•"/>
            </a:pPr>
            <a:r>
              <a:rPr lang="nl-NL" sz="1400" dirty="0"/>
              <a:t>Ibrutinib, 560 mg eenmaal daags tot progressie</a:t>
            </a:r>
          </a:p>
          <a:p>
            <a:endParaRPr lang="nl-NL" sz="1400" dirty="0">
              <a:solidFill>
                <a:schemeClr val="accent1"/>
              </a:solidFill>
            </a:endParaRPr>
          </a:p>
          <a:p>
            <a:r>
              <a:rPr lang="nl-NL" sz="1400" dirty="0">
                <a:solidFill>
                  <a:schemeClr val="accent1"/>
                </a:solidFill>
              </a:rPr>
              <a:t>3e of latere lijn opties: </a:t>
            </a:r>
          </a:p>
          <a:p>
            <a:pPr marL="285750" indent="-285750">
              <a:buFont typeface="Arial" panose="020B0604020202020204" pitchFamily="34" charset="0"/>
              <a:buChar char="•"/>
            </a:pPr>
            <a:r>
              <a:rPr lang="nl-NL" sz="1400" dirty="0"/>
              <a:t>R-CHOP indien nog niet gegeven</a:t>
            </a:r>
          </a:p>
          <a:p>
            <a:pPr marL="285750" indent="-285750">
              <a:buFont typeface="Arial" panose="020B0604020202020204" pitchFamily="34" charset="0"/>
              <a:buChar char="•"/>
            </a:pPr>
            <a:r>
              <a:rPr lang="nl-NL" sz="1400" dirty="0"/>
              <a:t>Cytarabine indien nog niet gegeven (R-DHAP, bij ouderen R-HAD)</a:t>
            </a:r>
          </a:p>
          <a:p>
            <a:pPr marL="285750" indent="-285750">
              <a:buFont typeface="Arial" panose="020B0604020202020204" pitchFamily="34" charset="0"/>
              <a:buChar char="•"/>
            </a:pPr>
            <a:r>
              <a:rPr lang="nl-NL" sz="1400" dirty="0"/>
              <a:t>Lenalidomide</a:t>
            </a:r>
          </a:p>
          <a:p>
            <a:pPr marL="285750" indent="-285750">
              <a:buFont typeface="Arial" panose="020B0604020202020204" pitchFamily="34" charset="0"/>
              <a:buChar char="•"/>
            </a:pPr>
            <a:r>
              <a:rPr lang="nl-NL" sz="1400" dirty="0"/>
              <a:t>Bortezomib</a:t>
            </a:r>
          </a:p>
          <a:p>
            <a:pPr marL="285750" indent="-285750">
              <a:buFont typeface="Arial" panose="020B0604020202020204" pitchFamily="34" charset="0"/>
              <a:buChar char="•"/>
            </a:pPr>
            <a:r>
              <a:rPr lang="nl-NL" sz="1400" dirty="0"/>
              <a:t>Temsirolimus</a:t>
            </a:r>
          </a:p>
        </p:txBody>
      </p:sp>
      <p:sp>
        <p:nvSpPr>
          <p:cNvPr id="4" name="ref 1">
            <a:extLst>
              <a:ext uri="{FF2B5EF4-FFF2-40B4-BE49-F238E27FC236}">
                <a16:creationId xmlns:a16="http://schemas.microsoft.com/office/drawing/2014/main" id="{D84B664A-6733-E61F-0A35-8C489A15ECA5}"/>
              </a:ext>
            </a:extLst>
          </p:cNvPr>
          <p:cNvSpPr txBox="1">
            <a:spLocks/>
          </p:cNvSpPr>
          <p:nvPr/>
        </p:nvSpPr>
        <p:spPr>
          <a:xfrm>
            <a:off x="838200" y="6172938"/>
            <a:ext cx="9914467" cy="433622"/>
          </a:xfrm>
          <a:prstGeom prst="rect">
            <a:avLst/>
          </a:prstGeom>
        </p:spPr>
        <p:txBody>
          <a:bodyPr vert="horz" lIns="91440" tIns="45720" rIns="91440" bIns="45720" rtlCol="0" anchor="b" anchorCtr="0"/>
          <a:lstStyle>
            <a:defPPr>
              <a:defRPr lang="nl-NL"/>
            </a:defPPr>
            <a:lvl1pPr marL="0" algn="l" defTabSz="914400" rtl="0" eaLnBrk="1" latinLnBrk="0" hangingPunct="1">
              <a:lnSpc>
                <a:spcPct val="85000"/>
              </a:lnSpc>
              <a:spcBef>
                <a:spcPts val="400"/>
              </a:spcBef>
              <a:defRPr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114300">
              <a:lnSpc>
                <a:spcPct val="100000"/>
              </a:lnSpc>
              <a:spcBef>
                <a:spcPts val="0"/>
              </a:spcBef>
              <a:defRPr/>
            </a:pPr>
            <a:r>
              <a:rPr lang="da-DK" sz="1000" dirty="0">
                <a:solidFill>
                  <a:schemeClr val="tx1"/>
                </a:solidFill>
                <a:latin typeface="Arial" panose="020B0604020202020204"/>
              </a:rPr>
              <a:t>R-CHOP=rituximab cyclophosphamide doxorubicin vincristine prednisolone, IF-RT=involved field radiotherapy, R-DHAP=dexamethasone high-dose cytarabine cisplatin, PR=partial response, CR=complete resonse, BEAM=</a:t>
            </a:r>
            <a:r>
              <a:rPr lang="en-US" sz="1000" dirty="0">
                <a:solidFill>
                  <a:schemeClr val="tx1"/>
                </a:solidFill>
                <a:latin typeface="Arial" panose="020B0604020202020204"/>
              </a:rPr>
              <a:t>high-dose </a:t>
            </a:r>
            <a:r>
              <a:rPr lang="en-US" sz="1000" dirty="0" err="1">
                <a:solidFill>
                  <a:schemeClr val="tx1"/>
                </a:solidFill>
                <a:latin typeface="Arial" panose="020B0604020202020204"/>
              </a:rPr>
              <a:t>carmustine</a:t>
            </a:r>
            <a:r>
              <a:rPr lang="en-US" sz="1000" dirty="0">
                <a:solidFill>
                  <a:schemeClr val="tx1"/>
                </a:solidFill>
                <a:latin typeface="Arial" panose="020B0604020202020204"/>
              </a:rPr>
              <a:t> etoposide cytarabine melphalan</a:t>
            </a:r>
            <a:r>
              <a:rPr lang="da-DK" sz="1000" dirty="0">
                <a:solidFill>
                  <a:schemeClr val="tx1"/>
                </a:solidFill>
                <a:latin typeface="Arial" panose="020B0604020202020204"/>
              </a:rPr>
              <a:t>, ASCT=allogene stamceltransplantatie</a:t>
            </a:r>
          </a:p>
          <a:p>
            <a:pPr>
              <a:lnSpc>
                <a:spcPct val="90000"/>
              </a:lnSpc>
              <a:spcBef>
                <a:spcPts val="600"/>
              </a:spcBef>
            </a:pPr>
            <a:r>
              <a:rPr lang="da-DK" b="1" dirty="0">
                <a:solidFill>
                  <a:schemeClr val="tx1"/>
                </a:solidFill>
              </a:rPr>
              <a:t>1. </a:t>
            </a:r>
            <a:r>
              <a:rPr lang="nl-NL" dirty="0">
                <a:hlinkClick r:id="rId3"/>
              </a:rPr>
              <a:t>Richtlijn-website-MCL-11-10-2017.pdf (hovon.nl)</a:t>
            </a:r>
            <a:endParaRPr lang="nl-NL" dirty="0"/>
          </a:p>
        </p:txBody>
      </p:sp>
      <p:sp>
        <p:nvSpPr>
          <p:cNvPr id="17" name="Footer Placeholder 2">
            <a:extLst>
              <a:ext uri="{FF2B5EF4-FFF2-40B4-BE49-F238E27FC236}">
                <a16:creationId xmlns:a16="http://schemas.microsoft.com/office/drawing/2014/main" id="{5941E762-3C60-5B24-48C1-6699CEFD0F99}"/>
              </a:ext>
            </a:extLst>
          </p:cNvPr>
          <p:cNvSpPr txBox="1">
            <a:spLocks/>
          </p:cNvSpPr>
          <p:nvPr/>
        </p:nvSpPr>
        <p:spPr>
          <a:xfrm>
            <a:off x="4038600" y="6356350"/>
            <a:ext cx="4114800" cy="365125"/>
          </a:xfrm>
          <a:prstGeom prst="rect">
            <a:avLst/>
          </a:prstGeom>
        </p:spPr>
        <p:txBody>
          <a:bodyPr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800">
                <a:solidFill>
                  <a:srgbClr val="303030"/>
                </a:solidFill>
                <a:latin typeface="Arial" panose="020B0604020202020204" pitchFamily="34" charset="0"/>
              </a:rPr>
              <a:t>PP-PT-NL-0015</a:t>
            </a:r>
            <a:endParaRPr lang="nl-NL" sz="800" dirty="0"/>
          </a:p>
        </p:txBody>
      </p:sp>
    </p:spTree>
    <p:extLst>
      <p:ext uri="{BB962C8B-B14F-4D97-AF65-F5344CB8AC3E}">
        <p14:creationId xmlns:p14="http://schemas.microsoft.com/office/powerpoint/2010/main" val="236690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84CBB4A-7791-EAFA-8034-84F3C194A38A}"/>
              </a:ext>
            </a:extLst>
          </p:cNvPr>
          <p:cNvPicPr>
            <a:picLocks noChangeAspect="1"/>
          </p:cNvPicPr>
          <p:nvPr/>
        </p:nvPicPr>
        <p:blipFill rotWithShape="1">
          <a:blip r:embed="rId4">
            <a:extLst>
              <a:ext uri="{28A0092B-C50C-407E-A947-70E740481C1C}">
                <a14:useLocalDpi xmlns:a14="http://schemas.microsoft.com/office/drawing/2010/main" val="0"/>
              </a:ext>
            </a:extLst>
          </a:blip>
          <a:srcRect t="11742"/>
          <a:stretch/>
        </p:blipFill>
        <p:spPr>
          <a:xfrm>
            <a:off x="97770" y="1075334"/>
            <a:ext cx="9252643" cy="4717293"/>
          </a:xfrm>
          <a:prstGeom prst="rect">
            <a:avLst/>
          </a:prstGeom>
        </p:spPr>
      </p:pic>
      <p:sp>
        <p:nvSpPr>
          <p:cNvPr id="35" name="Rectangle: Rounded Corners 34">
            <a:extLst>
              <a:ext uri="{FF2B5EF4-FFF2-40B4-BE49-F238E27FC236}">
                <a16:creationId xmlns:a16="http://schemas.microsoft.com/office/drawing/2014/main" id="{28DDC542-7408-F11B-E576-DA893A558BB2}"/>
              </a:ext>
            </a:extLst>
          </p:cNvPr>
          <p:cNvSpPr/>
          <p:nvPr/>
        </p:nvSpPr>
        <p:spPr>
          <a:xfrm>
            <a:off x="5026413" y="3263901"/>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AKT</a:t>
            </a:r>
          </a:p>
        </p:txBody>
      </p:sp>
      <p:sp>
        <p:nvSpPr>
          <p:cNvPr id="36" name="TextBox 35">
            <a:extLst>
              <a:ext uri="{FF2B5EF4-FFF2-40B4-BE49-F238E27FC236}">
                <a16:creationId xmlns:a16="http://schemas.microsoft.com/office/drawing/2014/main" id="{1BA550B5-FCF5-9B9A-D6EA-26790AF7AC3B}"/>
              </a:ext>
            </a:extLst>
          </p:cNvPr>
          <p:cNvSpPr txBox="1"/>
          <p:nvPr/>
        </p:nvSpPr>
        <p:spPr>
          <a:xfrm>
            <a:off x="1237064" y="4988534"/>
            <a:ext cx="94769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Malignant </a:t>
            </a:r>
            <a:b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b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B-cell</a:t>
            </a:r>
          </a:p>
        </p:txBody>
      </p:sp>
      <p:pic>
        <p:nvPicPr>
          <p:cNvPr id="38" name="Graphic 37">
            <a:extLst>
              <a:ext uri="{FF2B5EF4-FFF2-40B4-BE49-F238E27FC236}">
                <a16:creationId xmlns:a16="http://schemas.microsoft.com/office/drawing/2014/main" id="{C9E12C63-6D62-B8FF-9C3A-1420B77E50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92719">
            <a:off x="2074409" y="2138773"/>
            <a:ext cx="706114" cy="965503"/>
          </a:xfrm>
          <a:prstGeom prst="rect">
            <a:avLst/>
          </a:prstGeom>
        </p:spPr>
      </p:pic>
      <p:pic>
        <p:nvPicPr>
          <p:cNvPr id="39" name="Graphic 38">
            <a:extLst>
              <a:ext uri="{FF2B5EF4-FFF2-40B4-BE49-F238E27FC236}">
                <a16:creationId xmlns:a16="http://schemas.microsoft.com/office/drawing/2014/main" id="{3A64B55A-2689-9C05-E306-E7CA4F8FE7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306053">
            <a:off x="880091" y="3491709"/>
            <a:ext cx="706114" cy="965503"/>
          </a:xfrm>
          <a:prstGeom prst="rect">
            <a:avLst/>
          </a:prstGeom>
        </p:spPr>
      </p:pic>
      <p:pic>
        <p:nvPicPr>
          <p:cNvPr id="40" name="Graphic 39">
            <a:extLst>
              <a:ext uri="{FF2B5EF4-FFF2-40B4-BE49-F238E27FC236}">
                <a16:creationId xmlns:a16="http://schemas.microsoft.com/office/drawing/2014/main" id="{9BB6A082-4A6B-8652-CBD2-16038D1FD7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58064">
            <a:off x="4584340" y="1970821"/>
            <a:ext cx="706114" cy="965503"/>
          </a:xfrm>
          <a:prstGeom prst="rect">
            <a:avLst/>
          </a:prstGeom>
        </p:spPr>
      </p:pic>
      <p:sp>
        <p:nvSpPr>
          <p:cNvPr id="41" name="Rectangle: Rounded Corners 40">
            <a:extLst>
              <a:ext uri="{FF2B5EF4-FFF2-40B4-BE49-F238E27FC236}">
                <a16:creationId xmlns:a16="http://schemas.microsoft.com/office/drawing/2014/main" id="{1B04022E-45B3-21FE-576F-4ECD132AFF0D}"/>
              </a:ext>
            </a:extLst>
          </p:cNvPr>
          <p:cNvSpPr/>
          <p:nvPr/>
        </p:nvSpPr>
        <p:spPr>
          <a:xfrm>
            <a:off x="6090104" y="3357206"/>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PI3K</a:t>
            </a:r>
          </a:p>
        </p:txBody>
      </p:sp>
      <p:sp>
        <p:nvSpPr>
          <p:cNvPr id="42" name="Rectangle: Rounded Corners 41">
            <a:extLst>
              <a:ext uri="{FF2B5EF4-FFF2-40B4-BE49-F238E27FC236}">
                <a16:creationId xmlns:a16="http://schemas.microsoft.com/office/drawing/2014/main" id="{6C9EA747-E73D-041F-1296-40B845166037}"/>
              </a:ext>
            </a:extLst>
          </p:cNvPr>
          <p:cNvSpPr/>
          <p:nvPr/>
        </p:nvSpPr>
        <p:spPr>
          <a:xfrm>
            <a:off x="4895785" y="2927999"/>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PIP3</a:t>
            </a:r>
          </a:p>
        </p:txBody>
      </p:sp>
      <p:sp>
        <p:nvSpPr>
          <p:cNvPr id="43" name="Rectangle: Rounded Corners 42">
            <a:extLst>
              <a:ext uri="{FF2B5EF4-FFF2-40B4-BE49-F238E27FC236}">
                <a16:creationId xmlns:a16="http://schemas.microsoft.com/office/drawing/2014/main" id="{A972CB7C-1969-AE57-121F-63A89F1A0AB9}"/>
              </a:ext>
            </a:extLst>
          </p:cNvPr>
          <p:cNvSpPr/>
          <p:nvPr/>
        </p:nvSpPr>
        <p:spPr>
          <a:xfrm>
            <a:off x="2208569" y="2983982"/>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LYN</a:t>
            </a:r>
          </a:p>
        </p:txBody>
      </p:sp>
      <p:sp>
        <p:nvSpPr>
          <p:cNvPr id="44" name="Arc 43">
            <a:extLst>
              <a:ext uri="{FF2B5EF4-FFF2-40B4-BE49-F238E27FC236}">
                <a16:creationId xmlns:a16="http://schemas.microsoft.com/office/drawing/2014/main" id="{9D8CB49F-B18D-2BBB-EFB2-18CD564E5FE0}"/>
              </a:ext>
            </a:extLst>
          </p:cNvPr>
          <p:cNvSpPr/>
          <p:nvPr/>
        </p:nvSpPr>
        <p:spPr>
          <a:xfrm>
            <a:off x="3498979" y="2892490"/>
            <a:ext cx="970384" cy="578498"/>
          </a:xfrm>
          <a:prstGeom prst="arc">
            <a:avLst>
              <a:gd name="adj1" fmla="val 6220282"/>
              <a:gd name="adj2" fmla="val 10042842"/>
            </a:avLst>
          </a:prstGeom>
          <a:ln w="25400" cap="rnd">
            <a:solidFill>
              <a:schemeClr val="bg2">
                <a:lumMod val="50000"/>
              </a:schemeClr>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45" name="Arc 44">
            <a:extLst>
              <a:ext uri="{FF2B5EF4-FFF2-40B4-BE49-F238E27FC236}">
                <a16:creationId xmlns:a16="http://schemas.microsoft.com/office/drawing/2014/main" id="{5543686D-6126-007D-7A10-54EBD4927798}"/>
              </a:ext>
            </a:extLst>
          </p:cNvPr>
          <p:cNvSpPr/>
          <p:nvPr/>
        </p:nvSpPr>
        <p:spPr>
          <a:xfrm>
            <a:off x="2836507" y="3004458"/>
            <a:ext cx="914400" cy="578498"/>
          </a:xfrm>
          <a:prstGeom prst="arc">
            <a:avLst>
              <a:gd name="adj1" fmla="val 12248790"/>
              <a:gd name="adj2" fmla="val 15675319"/>
            </a:avLst>
          </a:prstGeom>
          <a:ln w="25400" cap="rnd">
            <a:solidFill>
              <a:schemeClr val="bg2">
                <a:lumMod val="50000"/>
              </a:schemeClr>
            </a:solidFill>
            <a:round/>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46" name="Arc 45">
            <a:extLst>
              <a:ext uri="{FF2B5EF4-FFF2-40B4-BE49-F238E27FC236}">
                <a16:creationId xmlns:a16="http://schemas.microsoft.com/office/drawing/2014/main" id="{3A514E60-98E0-D26F-D25A-1F2B8068D3FC}"/>
              </a:ext>
            </a:extLst>
          </p:cNvPr>
          <p:cNvSpPr/>
          <p:nvPr/>
        </p:nvSpPr>
        <p:spPr>
          <a:xfrm>
            <a:off x="5197152" y="3153749"/>
            <a:ext cx="1007705" cy="662472"/>
          </a:xfrm>
          <a:prstGeom prst="arc">
            <a:avLst>
              <a:gd name="adj1" fmla="val 15894159"/>
              <a:gd name="adj2" fmla="val 20293348"/>
            </a:avLst>
          </a:prstGeom>
          <a:ln w="25400" cap="rnd">
            <a:solidFill>
              <a:schemeClr val="bg2">
                <a:lumMod val="50000"/>
              </a:schemeClr>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cxnSp>
        <p:nvCxnSpPr>
          <p:cNvPr id="47" name="Straight Arrow Connector 46">
            <a:extLst>
              <a:ext uri="{FF2B5EF4-FFF2-40B4-BE49-F238E27FC236}">
                <a16:creationId xmlns:a16="http://schemas.microsoft.com/office/drawing/2014/main" id="{29E11578-0AF7-B93A-BE6D-296262C22146}"/>
              </a:ext>
            </a:extLst>
          </p:cNvPr>
          <p:cNvCxnSpPr>
            <a:cxnSpLocks/>
          </p:cNvCxnSpPr>
          <p:nvPr/>
        </p:nvCxnSpPr>
        <p:spPr>
          <a:xfrm>
            <a:off x="4506686" y="4357396"/>
            <a:ext cx="0" cy="998376"/>
          </a:xfrm>
          <a:prstGeom prst="straightConnector1">
            <a:avLst/>
          </a:prstGeom>
          <a:ln w="25400" cap="rnd">
            <a:solidFill>
              <a:schemeClr val="bg2">
                <a:lumMod val="50000"/>
              </a:schemeClr>
            </a:solidFill>
            <a:round/>
            <a:headEnd type="none"/>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2A7F0A2-6ECC-D674-D1D1-74876FE30DD0}"/>
              </a:ext>
            </a:extLst>
          </p:cNvPr>
          <p:cNvSpPr txBox="1"/>
          <p:nvPr/>
        </p:nvSpPr>
        <p:spPr>
          <a:xfrm>
            <a:off x="3695250" y="3896854"/>
            <a:ext cx="16325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Downstream signaling</a:t>
            </a:r>
          </a:p>
        </p:txBody>
      </p:sp>
      <p:sp>
        <p:nvSpPr>
          <p:cNvPr id="49" name="Oval 48">
            <a:extLst>
              <a:ext uri="{FF2B5EF4-FFF2-40B4-BE49-F238E27FC236}">
                <a16:creationId xmlns:a16="http://schemas.microsoft.com/office/drawing/2014/main" id="{E1DA572B-E5F1-1134-3483-A613A4D8C587}"/>
              </a:ext>
            </a:extLst>
          </p:cNvPr>
          <p:cNvSpPr/>
          <p:nvPr/>
        </p:nvSpPr>
        <p:spPr>
          <a:xfrm>
            <a:off x="2438271" y="2209930"/>
            <a:ext cx="165100" cy="165100"/>
          </a:xfrm>
          <a:prstGeom prst="ellipse">
            <a:avLst/>
          </a:prstGeom>
          <a:solidFill>
            <a:srgbClr val="77C1E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0" name="Straight Arrow Connector 49">
            <a:extLst>
              <a:ext uri="{FF2B5EF4-FFF2-40B4-BE49-F238E27FC236}">
                <a16:creationId xmlns:a16="http://schemas.microsoft.com/office/drawing/2014/main" id="{4CA78040-CDB4-239E-F0FB-7676BE0DFBFC}"/>
              </a:ext>
            </a:extLst>
          </p:cNvPr>
          <p:cNvCxnSpPr>
            <a:cxnSpLocks/>
          </p:cNvCxnSpPr>
          <p:nvPr/>
        </p:nvCxnSpPr>
        <p:spPr>
          <a:xfrm>
            <a:off x="4506686" y="3545633"/>
            <a:ext cx="0" cy="391886"/>
          </a:xfrm>
          <a:prstGeom prst="straightConnector1">
            <a:avLst/>
          </a:prstGeom>
          <a:ln w="25400" cap="rnd">
            <a:solidFill>
              <a:schemeClr val="bg2">
                <a:lumMod val="50000"/>
              </a:schemeClr>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53201CD6-A2CA-BC8D-090D-329ABD231D5C}"/>
              </a:ext>
            </a:extLst>
          </p:cNvPr>
          <p:cNvSpPr/>
          <p:nvPr/>
        </p:nvSpPr>
        <p:spPr>
          <a:xfrm>
            <a:off x="3969055" y="3136618"/>
            <a:ext cx="1093922" cy="576966"/>
          </a:xfrm>
          <a:prstGeom prst="roundRect">
            <a:avLst>
              <a:gd name="adj" fmla="val 50000"/>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BTK</a:t>
            </a:r>
          </a:p>
        </p:txBody>
      </p:sp>
      <p:sp>
        <p:nvSpPr>
          <p:cNvPr id="53" name="Arc 52">
            <a:extLst>
              <a:ext uri="{FF2B5EF4-FFF2-40B4-BE49-F238E27FC236}">
                <a16:creationId xmlns:a16="http://schemas.microsoft.com/office/drawing/2014/main" id="{5BD933B6-F3F5-3CA9-4775-34B52624E092}"/>
              </a:ext>
            </a:extLst>
          </p:cNvPr>
          <p:cNvSpPr/>
          <p:nvPr/>
        </p:nvSpPr>
        <p:spPr>
          <a:xfrm>
            <a:off x="4637314" y="5094515"/>
            <a:ext cx="783772" cy="578498"/>
          </a:xfrm>
          <a:prstGeom prst="arc">
            <a:avLst>
              <a:gd name="adj1" fmla="val 11313738"/>
              <a:gd name="adj2" fmla="val 15675319"/>
            </a:avLst>
          </a:prstGeom>
          <a:ln w="25400" cap="rnd">
            <a:solidFill>
              <a:schemeClr val="bg2">
                <a:lumMod val="50000"/>
              </a:schemeClr>
            </a:solidFill>
            <a:round/>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2089F62E-C37C-B0E8-84E1-7FBDFDF16245}"/>
              </a:ext>
            </a:extLst>
          </p:cNvPr>
          <p:cNvSpPr txBox="1"/>
          <p:nvPr/>
        </p:nvSpPr>
        <p:spPr>
          <a:xfrm>
            <a:off x="4907903" y="4951212"/>
            <a:ext cx="12039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Transcription</a:t>
            </a:r>
          </a:p>
        </p:txBody>
      </p:sp>
      <p:sp>
        <p:nvSpPr>
          <p:cNvPr id="55" name="Arc 54">
            <a:extLst>
              <a:ext uri="{FF2B5EF4-FFF2-40B4-BE49-F238E27FC236}">
                <a16:creationId xmlns:a16="http://schemas.microsoft.com/office/drawing/2014/main" id="{F609CF77-1BF8-B450-14E6-4635C58F93C1}"/>
              </a:ext>
            </a:extLst>
          </p:cNvPr>
          <p:cNvSpPr/>
          <p:nvPr/>
        </p:nvSpPr>
        <p:spPr>
          <a:xfrm>
            <a:off x="5682343" y="4292082"/>
            <a:ext cx="746449" cy="830424"/>
          </a:xfrm>
          <a:prstGeom prst="arc">
            <a:avLst>
              <a:gd name="adj1" fmla="val 1488959"/>
              <a:gd name="adj2" fmla="val 5378209"/>
            </a:avLst>
          </a:prstGeom>
          <a:ln w="25400" cap="rnd">
            <a:solidFill>
              <a:schemeClr val="bg2">
                <a:lumMod val="50000"/>
              </a:schemeClr>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0FED6B5A-EE84-D829-6030-8B317CF28B17}"/>
              </a:ext>
            </a:extLst>
          </p:cNvPr>
          <p:cNvSpPr txBox="1"/>
          <p:nvPr/>
        </p:nvSpPr>
        <p:spPr>
          <a:xfrm>
            <a:off x="6326482" y="4176772"/>
            <a:ext cx="1725836" cy="646331"/>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Survival</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Proliferation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Cell differentiation</a:t>
            </a:r>
          </a:p>
        </p:txBody>
      </p:sp>
      <p:pic>
        <p:nvPicPr>
          <p:cNvPr id="57" name="Graphic 56">
            <a:extLst>
              <a:ext uri="{FF2B5EF4-FFF2-40B4-BE49-F238E27FC236}">
                <a16:creationId xmlns:a16="http://schemas.microsoft.com/office/drawing/2014/main" id="{7E38FFDB-AE8E-1AF5-47D3-3A23ADCF83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118707">
            <a:off x="8044842" y="4166300"/>
            <a:ext cx="706114" cy="965503"/>
          </a:xfrm>
          <a:prstGeom prst="rect">
            <a:avLst/>
          </a:prstGeom>
        </p:spPr>
      </p:pic>
      <p:sp>
        <p:nvSpPr>
          <p:cNvPr id="61" name="Rectangle: Rounded Corners 60">
            <a:extLst>
              <a:ext uri="{FF2B5EF4-FFF2-40B4-BE49-F238E27FC236}">
                <a16:creationId xmlns:a16="http://schemas.microsoft.com/office/drawing/2014/main" id="{E57E44B8-DB42-9C19-CAAA-7E12288B64D0}"/>
              </a:ext>
            </a:extLst>
          </p:cNvPr>
          <p:cNvSpPr/>
          <p:nvPr/>
        </p:nvSpPr>
        <p:spPr>
          <a:xfrm>
            <a:off x="3290920" y="2844023"/>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SYK</a:t>
            </a:r>
          </a:p>
        </p:txBody>
      </p:sp>
      <p:sp>
        <p:nvSpPr>
          <p:cNvPr id="62" name="TextBox 61">
            <a:extLst>
              <a:ext uri="{FF2B5EF4-FFF2-40B4-BE49-F238E27FC236}">
                <a16:creationId xmlns:a16="http://schemas.microsoft.com/office/drawing/2014/main" id="{4B8C83AF-CACD-904D-BEA2-6A58C9B1D5FC}"/>
              </a:ext>
            </a:extLst>
          </p:cNvPr>
          <p:cNvSpPr txBox="1"/>
          <p:nvPr/>
        </p:nvSpPr>
        <p:spPr>
          <a:xfrm>
            <a:off x="1358916" y="1703110"/>
            <a:ext cx="1289034" cy="461665"/>
          </a:xfrm>
          <a:prstGeom prst="rect">
            <a:avLst/>
          </a:prstGeom>
          <a:noFill/>
        </p:spPr>
        <p:txBody>
          <a:bodyPr wrap="square" rtlCol="0">
            <a:spAutoFit/>
          </a:bodyPr>
          <a:lstStyle>
            <a:defPPr>
              <a:defRPr lang="en-US"/>
            </a:defPPr>
            <a:lvl1pPr algn="ctr">
              <a:defRPr sz="1200" b="1">
                <a:solidFill>
                  <a:schemeClr val="accent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B-cell receptor + antigen</a:t>
            </a:r>
          </a:p>
        </p:txBody>
      </p:sp>
      <p:sp>
        <p:nvSpPr>
          <p:cNvPr id="7" name="Title 6">
            <a:extLst>
              <a:ext uri="{FF2B5EF4-FFF2-40B4-BE49-F238E27FC236}">
                <a16:creationId xmlns:a16="http://schemas.microsoft.com/office/drawing/2014/main" id="{D2423F7D-0838-D444-9186-7ECAEA1125C2}"/>
              </a:ext>
            </a:extLst>
          </p:cNvPr>
          <p:cNvSpPr>
            <a:spLocks noGrp="1"/>
          </p:cNvSpPr>
          <p:nvPr>
            <p:ph type="title"/>
          </p:nvPr>
        </p:nvSpPr>
        <p:spPr>
          <a:xfrm>
            <a:off x="685800" y="427006"/>
            <a:ext cx="10839451" cy="794064"/>
          </a:xfrm>
        </p:spPr>
        <p:txBody>
          <a:bodyPr>
            <a:spAutoFit/>
          </a:bodyPr>
          <a:lstStyle/>
          <a:p>
            <a:r>
              <a:rPr lang="en-US" dirty="0"/>
              <a:t>BTK signaling plays a role in the proliferation and survival of malignant B-cells in MCL</a:t>
            </a:r>
            <a:endParaRPr lang="en-US" baseline="30000" dirty="0"/>
          </a:p>
        </p:txBody>
      </p:sp>
      <p:grpSp>
        <p:nvGrpSpPr>
          <p:cNvPr id="10" name="Group 9">
            <a:extLst>
              <a:ext uri="{FF2B5EF4-FFF2-40B4-BE49-F238E27FC236}">
                <a16:creationId xmlns:a16="http://schemas.microsoft.com/office/drawing/2014/main" id="{940C959E-E27C-7DA6-81F8-73513B6CBD77}"/>
              </a:ext>
            </a:extLst>
          </p:cNvPr>
          <p:cNvGrpSpPr/>
          <p:nvPr/>
        </p:nvGrpSpPr>
        <p:grpSpPr>
          <a:xfrm>
            <a:off x="7576295" y="1587236"/>
            <a:ext cx="3985903" cy="1058954"/>
            <a:chOff x="7280572" y="1587236"/>
            <a:chExt cx="3985903" cy="1058954"/>
          </a:xfrm>
        </p:grpSpPr>
        <p:grpSp>
          <p:nvGrpSpPr>
            <p:cNvPr id="11" name="Group 10">
              <a:extLst>
                <a:ext uri="{FF2B5EF4-FFF2-40B4-BE49-F238E27FC236}">
                  <a16:creationId xmlns:a16="http://schemas.microsoft.com/office/drawing/2014/main" id="{ECB639A8-184F-2738-7C13-995778339F94}"/>
                </a:ext>
              </a:extLst>
            </p:cNvPr>
            <p:cNvGrpSpPr/>
            <p:nvPr/>
          </p:nvGrpSpPr>
          <p:grpSpPr>
            <a:xfrm>
              <a:off x="7280572" y="1587236"/>
              <a:ext cx="3985903" cy="1058954"/>
              <a:chOff x="6530723" y="2885618"/>
              <a:chExt cx="5202127" cy="825149"/>
            </a:xfrm>
          </p:grpSpPr>
          <p:cxnSp>
            <p:nvCxnSpPr>
              <p:cNvPr id="13" name="Straight Connector 12">
                <a:extLst>
                  <a:ext uri="{FF2B5EF4-FFF2-40B4-BE49-F238E27FC236}">
                    <a16:creationId xmlns:a16="http://schemas.microsoft.com/office/drawing/2014/main" id="{769906D2-59F4-9039-5D72-E54E45D69689}"/>
                  </a:ext>
                </a:extLst>
              </p:cNvPr>
              <p:cNvCxnSpPr>
                <a:cxnSpLocks/>
              </p:cNvCxnSpPr>
              <p:nvPr/>
            </p:nvCxnSpPr>
            <p:spPr>
              <a:xfrm>
                <a:off x="6530723" y="3710767"/>
                <a:ext cx="5202127"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880D109-7612-0C51-5E34-CD8DD920AF6C}"/>
                  </a:ext>
                </a:extLst>
              </p:cNvPr>
              <p:cNvCxnSpPr>
                <a:cxnSpLocks/>
              </p:cNvCxnSpPr>
              <p:nvPr/>
            </p:nvCxnSpPr>
            <p:spPr>
              <a:xfrm>
                <a:off x="6530723" y="2885618"/>
                <a:ext cx="5202127" cy="0"/>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2" name="Content Placeholder 2">
              <a:extLst>
                <a:ext uri="{FF2B5EF4-FFF2-40B4-BE49-F238E27FC236}">
                  <a16:creationId xmlns:a16="http://schemas.microsoft.com/office/drawing/2014/main" id="{B7B2D0D1-303D-260F-A011-55BF2DB22DFC}"/>
                </a:ext>
              </a:extLst>
            </p:cNvPr>
            <p:cNvSpPr txBox="1">
              <a:spLocks/>
            </p:cNvSpPr>
            <p:nvPr/>
          </p:nvSpPr>
          <p:spPr>
            <a:xfrm>
              <a:off x="7388207" y="1805783"/>
              <a:ext cx="3872306" cy="646331"/>
            </a:xfrm>
            <a:prstGeom prst="rect">
              <a:avLst/>
            </a:prstGeom>
          </p:spPr>
          <p:txBody>
            <a:bodyPr vert="horz" wrap="square" lIns="0" tIns="45720" rIns="0" bIns="45720" rtlCol="0">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00"/>
                </a:spcAft>
                <a:buClr>
                  <a:srgbClr val="EE006D"/>
                </a:buClr>
                <a:buSzTx/>
                <a:buFont typeface="Arial" panose="020B0604020202020204" pitchFamily="34" charset="0"/>
                <a:buNone/>
                <a:tabLst/>
                <a:defRPr/>
              </a:pPr>
              <a:r>
                <a:rPr kumimoji="0" lang="en-US" sz="1800" b="0" i="0" u="none" strike="noStrike" kern="1200" cap="none" spc="0" normalizeH="0" baseline="0" noProof="0" dirty="0">
                  <a:ln>
                    <a:noFill/>
                  </a:ln>
                  <a:solidFill>
                    <a:srgbClr val="353E51"/>
                  </a:solidFill>
                  <a:effectLst/>
                  <a:uLnTx/>
                  <a:uFillTx/>
                  <a:latin typeface="Arial" panose="020B0604020202020204"/>
                  <a:ea typeface="+mn-ea"/>
                  <a:cs typeface="+mn-cs"/>
                </a:rPr>
                <a:t>BTK inhibition provided a therapeutic breakthrough in the treatment of MCL</a:t>
              </a:r>
              <a:endParaRPr kumimoji="0" lang="en-US" sz="1800" b="0" i="0" u="none" strike="noStrike" kern="1200" cap="none" spc="0" normalizeH="0" baseline="30000" noProof="0" dirty="0">
                <a:ln>
                  <a:noFill/>
                </a:ln>
                <a:solidFill>
                  <a:srgbClr val="353E51"/>
                </a:solidFill>
                <a:effectLst/>
                <a:uLnTx/>
                <a:uFillTx/>
                <a:latin typeface="Arial" panose="020B0604020202020204"/>
                <a:ea typeface="+mn-ea"/>
                <a:cs typeface="+mn-cs"/>
              </a:endParaRPr>
            </a:p>
          </p:txBody>
        </p:sp>
      </p:grpSp>
      <p:sp>
        <p:nvSpPr>
          <p:cNvPr id="2" name="TextBox 1">
            <a:extLst>
              <a:ext uri="{FF2B5EF4-FFF2-40B4-BE49-F238E27FC236}">
                <a16:creationId xmlns:a16="http://schemas.microsoft.com/office/drawing/2014/main" id="{BB9E3A06-F777-5AE0-E50A-53029E0F5C6D}"/>
              </a:ext>
            </a:extLst>
          </p:cNvPr>
          <p:cNvSpPr txBox="1">
            <a:spLocks/>
          </p:cNvSpPr>
          <p:nvPr/>
        </p:nvSpPr>
        <p:spPr>
          <a:xfrm>
            <a:off x="685800" y="5834297"/>
            <a:ext cx="5610225" cy="215444"/>
          </a:xfrm>
          <a:prstGeom prst="rect">
            <a:avLst/>
          </a:prstGeom>
          <a:noFill/>
        </p:spPr>
        <p:txBody>
          <a:bodyPr wrap="square" rtlCol="0" anchor="b">
            <a:spAutoFit/>
          </a:bodyPr>
          <a:lstStyle>
            <a:defPPr>
              <a:defRPr lang="en-US"/>
            </a:defPPr>
            <a:lvl1pPr>
              <a:defRPr sz="1000"/>
            </a:lvl1pPr>
          </a:lstStyle>
          <a:p>
            <a:r>
              <a:rPr lang="en-US" sz="800"/>
              <a:t>Data from Singh SP, et al. </a:t>
            </a:r>
            <a:r>
              <a:rPr lang="en-US" sz="800" i="1"/>
              <a:t>Mol Cancer</a:t>
            </a:r>
            <a:r>
              <a:rPr lang="en-US" sz="800"/>
              <a:t>. 2018;17(1):57.</a:t>
            </a:r>
          </a:p>
        </p:txBody>
      </p:sp>
      <p:sp>
        <p:nvSpPr>
          <p:cNvPr id="5" name="Arc 4">
            <a:extLst>
              <a:ext uri="{FF2B5EF4-FFF2-40B4-BE49-F238E27FC236}">
                <a16:creationId xmlns:a16="http://schemas.microsoft.com/office/drawing/2014/main" id="{48F748C3-B3D6-7177-F398-F12C78CFCB35}"/>
              </a:ext>
            </a:extLst>
          </p:cNvPr>
          <p:cNvSpPr/>
          <p:nvPr/>
        </p:nvSpPr>
        <p:spPr>
          <a:xfrm rot="9330822">
            <a:off x="4751242" y="3330279"/>
            <a:ext cx="757104" cy="373948"/>
          </a:xfrm>
          <a:prstGeom prst="arc">
            <a:avLst>
              <a:gd name="adj1" fmla="val 15894159"/>
              <a:gd name="adj2" fmla="val 20293348"/>
            </a:avLst>
          </a:prstGeom>
          <a:ln w="25400" cap="rnd">
            <a:solidFill>
              <a:schemeClr val="bg2">
                <a:lumMod val="50000"/>
              </a:schemeClr>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60F78536-B3BD-2839-88B4-FECD2649415D}"/>
              </a:ext>
            </a:extLst>
          </p:cNvPr>
          <p:cNvSpPr/>
          <p:nvPr/>
        </p:nvSpPr>
        <p:spPr>
          <a:xfrm rot="9014102" flipH="1">
            <a:off x="4056784" y="3424197"/>
            <a:ext cx="1475382" cy="801592"/>
          </a:xfrm>
          <a:prstGeom prst="arc">
            <a:avLst>
              <a:gd name="adj1" fmla="val 15894159"/>
              <a:gd name="adj2" fmla="val 20539570"/>
            </a:avLst>
          </a:prstGeom>
          <a:ln w="25400" cap="rnd">
            <a:solidFill>
              <a:schemeClr val="bg2">
                <a:lumMod val="50000"/>
              </a:schemeClr>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2FD313A-63F1-3171-533F-F8DE17E19F51}"/>
              </a:ext>
            </a:extLst>
          </p:cNvPr>
          <p:cNvSpPr txBox="1">
            <a:spLocks/>
          </p:cNvSpPr>
          <p:nvPr/>
        </p:nvSpPr>
        <p:spPr>
          <a:xfrm>
            <a:off x="685800" y="6091411"/>
            <a:ext cx="10083800" cy="215444"/>
          </a:xfrm>
          <a:prstGeom prst="rect">
            <a:avLst/>
          </a:prstGeom>
          <a:noFill/>
        </p:spPr>
        <p:txBody>
          <a:bodyPr wrap="square" lIns="91440" tIns="45720" rIns="91440" bIns="45720" rtlCol="0" anchor="t">
            <a:spAutoFit/>
          </a:bodyPr>
          <a:lstStyle>
            <a:defPPr>
              <a:defRPr lang="en-US"/>
            </a:defPPr>
            <a:lvl1pPr>
              <a:defRPr sz="1000"/>
            </a:lvl1pPr>
          </a:lstStyle>
          <a:p>
            <a:r>
              <a:rPr lang="da-DK" sz="800" dirty="0"/>
              <a:t>PI3K=phosphoinositide 3-kinase; PIP3=phosphatidylinositol (3,4,5)-trisphosphate; SYK=spleen tyrosine kinase.</a:t>
            </a:r>
            <a:endParaRPr lang="en-US" sz="700" dirty="0"/>
          </a:p>
        </p:txBody>
      </p:sp>
      <p:sp>
        <p:nvSpPr>
          <p:cNvPr id="3" name="Footer Placeholder 1">
            <a:extLst>
              <a:ext uri="{FF2B5EF4-FFF2-40B4-BE49-F238E27FC236}">
                <a16:creationId xmlns:a16="http://schemas.microsoft.com/office/drawing/2014/main" id="{E7555BE8-D206-BF80-5B01-3A0BD572EC53}"/>
              </a:ext>
            </a:extLst>
          </p:cNvPr>
          <p:cNvSpPr>
            <a:spLocks noGrp="1"/>
          </p:cNvSpPr>
          <p:nvPr>
            <p:ph type="ftr" sz="quarter" idx="11"/>
          </p:nvPr>
        </p:nvSpPr>
        <p:spPr>
          <a:xfrm>
            <a:off x="4038600" y="6356350"/>
            <a:ext cx="4114800" cy="365125"/>
          </a:xfrm>
        </p:spPr>
        <p:txBody>
          <a:bodyPr/>
          <a:lstStyle/>
          <a:p>
            <a:r>
              <a:rPr lang="nl-NL">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255890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00D2DA4-D2A2-A4D1-106C-67B3E332C0A2}"/>
              </a:ext>
            </a:extLst>
          </p:cNvPr>
          <p:cNvPicPr>
            <a:picLocks noChangeAspect="1"/>
          </p:cNvPicPr>
          <p:nvPr/>
        </p:nvPicPr>
        <p:blipFill rotWithShape="1">
          <a:blip r:embed="rId4">
            <a:extLst>
              <a:ext uri="{28A0092B-C50C-407E-A947-70E740481C1C}">
                <a14:useLocalDpi xmlns:a14="http://schemas.microsoft.com/office/drawing/2010/main" val="0"/>
              </a:ext>
            </a:extLst>
          </a:blip>
          <a:srcRect t="11742"/>
          <a:stretch/>
        </p:blipFill>
        <p:spPr>
          <a:xfrm>
            <a:off x="91134" y="1073019"/>
            <a:ext cx="9252643" cy="4717293"/>
          </a:xfrm>
          <a:prstGeom prst="rect">
            <a:avLst/>
          </a:prstGeom>
        </p:spPr>
      </p:pic>
      <p:cxnSp>
        <p:nvCxnSpPr>
          <p:cNvPr id="11" name="Straight Connector 10">
            <a:extLst>
              <a:ext uri="{FF2B5EF4-FFF2-40B4-BE49-F238E27FC236}">
                <a16:creationId xmlns:a16="http://schemas.microsoft.com/office/drawing/2014/main" id="{A85F7B3E-97DF-8A34-D358-1DDF1C37955A}"/>
              </a:ext>
            </a:extLst>
          </p:cNvPr>
          <p:cNvCxnSpPr>
            <a:cxnSpLocks/>
          </p:cNvCxnSpPr>
          <p:nvPr/>
        </p:nvCxnSpPr>
        <p:spPr>
          <a:xfrm>
            <a:off x="4512469" y="3395663"/>
            <a:ext cx="0" cy="509588"/>
          </a:xfrm>
          <a:prstGeom prst="line">
            <a:avLst/>
          </a:prstGeom>
          <a:ln w="25400" cap="rnd">
            <a:solidFill>
              <a:schemeClr val="accent5"/>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7F51CE-09A8-341C-E023-93F39525E931}"/>
              </a:ext>
            </a:extLst>
          </p:cNvPr>
          <p:cNvCxnSpPr>
            <a:cxnSpLocks/>
          </p:cNvCxnSpPr>
          <p:nvPr/>
        </p:nvCxnSpPr>
        <p:spPr>
          <a:xfrm flipH="1">
            <a:off x="4376738" y="3905251"/>
            <a:ext cx="271463" cy="0"/>
          </a:xfrm>
          <a:prstGeom prst="line">
            <a:avLst/>
          </a:prstGeom>
          <a:ln w="25400" cap="rnd">
            <a:solidFill>
              <a:schemeClr val="accent5"/>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9739CBE-184F-70CE-702F-64F1828FEC50}"/>
              </a:ext>
            </a:extLst>
          </p:cNvPr>
          <p:cNvSpPr txBox="1"/>
          <p:nvPr/>
        </p:nvSpPr>
        <p:spPr>
          <a:xfrm>
            <a:off x="3695250" y="3896853"/>
            <a:ext cx="16325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lumMod val="60000"/>
                    <a:lumOff val="40000"/>
                  </a:srgbClr>
                </a:solidFill>
                <a:effectLst/>
                <a:uLnTx/>
                <a:uFillTx/>
                <a:latin typeface="Arial" panose="020B0604020202020204"/>
                <a:ea typeface="+mn-ea"/>
                <a:cs typeface="+mn-cs"/>
              </a:rPr>
              <a:t>Downstream signaling</a:t>
            </a:r>
          </a:p>
        </p:txBody>
      </p:sp>
      <p:sp>
        <p:nvSpPr>
          <p:cNvPr id="35" name="Rectangle: Rounded Corners 34">
            <a:extLst>
              <a:ext uri="{FF2B5EF4-FFF2-40B4-BE49-F238E27FC236}">
                <a16:creationId xmlns:a16="http://schemas.microsoft.com/office/drawing/2014/main" id="{F272C7E1-9B6D-59D6-6C61-C1DC59E1DE6A}"/>
              </a:ext>
            </a:extLst>
          </p:cNvPr>
          <p:cNvSpPr/>
          <p:nvPr/>
        </p:nvSpPr>
        <p:spPr>
          <a:xfrm>
            <a:off x="5026413" y="3263900"/>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AKT</a:t>
            </a:r>
          </a:p>
        </p:txBody>
      </p:sp>
      <p:pic>
        <p:nvPicPr>
          <p:cNvPr id="36" name="Graphic 35">
            <a:extLst>
              <a:ext uri="{FF2B5EF4-FFF2-40B4-BE49-F238E27FC236}">
                <a16:creationId xmlns:a16="http://schemas.microsoft.com/office/drawing/2014/main" id="{BCDB4B98-CEBE-8AAE-8968-DECA38A713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92719">
            <a:off x="2074409" y="2138772"/>
            <a:ext cx="706114" cy="965503"/>
          </a:xfrm>
          <a:prstGeom prst="rect">
            <a:avLst/>
          </a:prstGeom>
        </p:spPr>
      </p:pic>
      <p:pic>
        <p:nvPicPr>
          <p:cNvPr id="37" name="Graphic 36">
            <a:extLst>
              <a:ext uri="{FF2B5EF4-FFF2-40B4-BE49-F238E27FC236}">
                <a16:creationId xmlns:a16="http://schemas.microsoft.com/office/drawing/2014/main" id="{5FDD7C0B-7EB5-44A3-CBEE-4F5DDBBE37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306053">
            <a:off x="880091" y="3491708"/>
            <a:ext cx="706114" cy="965503"/>
          </a:xfrm>
          <a:prstGeom prst="rect">
            <a:avLst/>
          </a:prstGeom>
        </p:spPr>
      </p:pic>
      <p:pic>
        <p:nvPicPr>
          <p:cNvPr id="38" name="Graphic 37">
            <a:extLst>
              <a:ext uri="{FF2B5EF4-FFF2-40B4-BE49-F238E27FC236}">
                <a16:creationId xmlns:a16="http://schemas.microsoft.com/office/drawing/2014/main" id="{50637736-C6AE-5F8B-21D2-B5CD82569D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58064">
            <a:off x="4584340" y="1970820"/>
            <a:ext cx="706114" cy="965503"/>
          </a:xfrm>
          <a:prstGeom prst="rect">
            <a:avLst/>
          </a:prstGeom>
        </p:spPr>
      </p:pic>
      <p:sp>
        <p:nvSpPr>
          <p:cNvPr id="39" name="Rectangle: Rounded Corners 38">
            <a:extLst>
              <a:ext uri="{FF2B5EF4-FFF2-40B4-BE49-F238E27FC236}">
                <a16:creationId xmlns:a16="http://schemas.microsoft.com/office/drawing/2014/main" id="{4C190F9F-9838-E699-946B-F471D4C014BC}"/>
              </a:ext>
            </a:extLst>
          </p:cNvPr>
          <p:cNvSpPr/>
          <p:nvPr/>
        </p:nvSpPr>
        <p:spPr>
          <a:xfrm>
            <a:off x="6090104" y="3357205"/>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PI3K</a:t>
            </a:r>
          </a:p>
        </p:txBody>
      </p:sp>
      <p:sp>
        <p:nvSpPr>
          <p:cNvPr id="40" name="Rectangle: Rounded Corners 39">
            <a:extLst>
              <a:ext uri="{FF2B5EF4-FFF2-40B4-BE49-F238E27FC236}">
                <a16:creationId xmlns:a16="http://schemas.microsoft.com/office/drawing/2014/main" id="{89BC66AB-726C-69B9-8F1F-FAD1BD18FFB0}"/>
              </a:ext>
            </a:extLst>
          </p:cNvPr>
          <p:cNvSpPr/>
          <p:nvPr/>
        </p:nvSpPr>
        <p:spPr>
          <a:xfrm>
            <a:off x="4895785" y="2927998"/>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PIP3</a:t>
            </a:r>
          </a:p>
        </p:txBody>
      </p:sp>
      <p:sp>
        <p:nvSpPr>
          <p:cNvPr id="41" name="Rectangle: Rounded Corners 40">
            <a:extLst>
              <a:ext uri="{FF2B5EF4-FFF2-40B4-BE49-F238E27FC236}">
                <a16:creationId xmlns:a16="http://schemas.microsoft.com/office/drawing/2014/main" id="{5F31A6F3-7922-7430-3AC5-EA0EB5EACA2E}"/>
              </a:ext>
            </a:extLst>
          </p:cNvPr>
          <p:cNvSpPr/>
          <p:nvPr/>
        </p:nvSpPr>
        <p:spPr>
          <a:xfrm>
            <a:off x="2208569" y="2983981"/>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LYN</a:t>
            </a:r>
          </a:p>
        </p:txBody>
      </p:sp>
      <p:sp>
        <p:nvSpPr>
          <p:cNvPr id="42" name="Arc 41">
            <a:extLst>
              <a:ext uri="{FF2B5EF4-FFF2-40B4-BE49-F238E27FC236}">
                <a16:creationId xmlns:a16="http://schemas.microsoft.com/office/drawing/2014/main" id="{A3FCC7AE-61DE-E655-2399-622E236047BD}"/>
              </a:ext>
            </a:extLst>
          </p:cNvPr>
          <p:cNvSpPr/>
          <p:nvPr/>
        </p:nvSpPr>
        <p:spPr>
          <a:xfrm>
            <a:off x="2836507" y="3004457"/>
            <a:ext cx="914400" cy="578498"/>
          </a:xfrm>
          <a:prstGeom prst="arc">
            <a:avLst>
              <a:gd name="adj1" fmla="val 12248790"/>
              <a:gd name="adj2" fmla="val 15675319"/>
            </a:avLst>
          </a:prstGeom>
          <a:ln w="25400" cap="rnd">
            <a:solidFill>
              <a:schemeClr val="bg2">
                <a:lumMod val="50000"/>
              </a:schemeClr>
            </a:solidFill>
            <a:round/>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43" name="Arc 42">
            <a:extLst>
              <a:ext uri="{FF2B5EF4-FFF2-40B4-BE49-F238E27FC236}">
                <a16:creationId xmlns:a16="http://schemas.microsoft.com/office/drawing/2014/main" id="{124B8546-38AC-1A27-1EEE-9AC36865B394}"/>
              </a:ext>
            </a:extLst>
          </p:cNvPr>
          <p:cNvSpPr/>
          <p:nvPr/>
        </p:nvSpPr>
        <p:spPr>
          <a:xfrm>
            <a:off x="5197152" y="3153748"/>
            <a:ext cx="1007705" cy="662472"/>
          </a:xfrm>
          <a:prstGeom prst="arc">
            <a:avLst>
              <a:gd name="adj1" fmla="val 15894159"/>
              <a:gd name="adj2" fmla="val 20293348"/>
            </a:avLst>
          </a:prstGeom>
          <a:ln w="25400" cap="rnd">
            <a:solidFill>
              <a:schemeClr val="bg2">
                <a:lumMod val="50000"/>
              </a:schemeClr>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cxnSp>
        <p:nvCxnSpPr>
          <p:cNvPr id="44" name="Straight Arrow Connector 43">
            <a:extLst>
              <a:ext uri="{FF2B5EF4-FFF2-40B4-BE49-F238E27FC236}">
                <a16:creationId xmlns:a16="http://schemas.microsoft.com/office/drawing/2014/main" id="{511F7DA0-3DC9-2EB8-B909-E5DF5FFE06AE}"/>
              </a:ext>
            </a:extLst>
          </p:cNvPr>
          <p:cNvCxnSpPr>
            <a:cxnSpLocks/>
          </p:cNvCxnSpPr>
          <p:nvPr/>
        </p:nvCxnSpPr>
        <p:spPr>
          <a:xfrm>
            <a:off x="4506686" y="4357395"/>
            <a:ext cx="0" cy="998376"/>
          </a:xfrm>
          <a:prstGeom prst="straightConnector1">
            <a:avLst/>
          </a:prstGeom>
          <a:ln w="25400" cap="rnd">
            <a:solidFill>
              <a:schemeClr val="accent2">
                <a:lumMod val="60000"/>
                <a:lumOff val="40000"/>
              </a:schemeClr>
            </a:solidFill>
            <a:prstDash val="dash"/>
            <a:round/>
            <a:headEnd type="none"/>
            <a:tailEnd type="arrow"/>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AD85B77C-0AFC-DA8A-3169-62ADB63BFB0F}"/>
              </a:ext>
            </a:extLst>
          </p:cNvPr>
          <p:cNvSpPr/>
          <p:nvPr/>
        </p:nvSpPr>
        <p:spPr>
          <a:xfrm>
            <a:off x="3969055" y="3136617"/>
            <a:ext cx="1093922" cy="576966"/>
          </a:xfrm>
          <a:prstGeom prst="roundRect">
            <a:avLst>
              <a:gd name="adj" fmla="val 50000"/>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BTK</a:t>
            </a:r>
          </a:p>
        </p:txBody>
      </p:sp>
      <p:sp>
        <p:nvSpPr>
          <p:cNvPr id="47" name="Arc 46">
            <a:extLst>
              <a:ext uri="{FF2B5EF4-FFF2-40B4-BE49-F238E27FC236}">
                <a16:creationId xmlns:a16="http://schemas.microsoft.com/office/drawing/2014/main" id="{5304E5D8-DBFA-AF2E-EFD6-8F81A613A269}"/>
              </a:ext>
            </a:extLst>
          </p:cNvPr>
          <p:cNvSpPr/>
          <p:nvPr/>
        </p:nvSpPr>
        <p:spPr>
          <a:xfrm>
            <a:off x="4637314" y="5094514"/>
            <a:ext cx="783772" cy="578498"/>
          </a:xfrm>
          <a:prstGeom prst="arc">
            <a:avLst>
              <a:gd name="adj1" fmla="val 11313738"/>
              <a:gd name="adj2" fmla="val 15675319"/>
            </a:avLst>
          </a:prstGeom>
          <a:ln w="25400" cap="rnd">
            <a:solidFill>
              <a:schemeClr val="accent2">
                <a:lumMod val="60000"/>
                <a:lumOff val="40000"/>
              </a:schemeClr>
            </a:solidFill>
            <a:prstDash val="dash"/>
            <a:round/>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FE9383A9-E3EE-5563-F459-D2F06683F734}"/>
              </a:ext>
            </a:extLst>
          </p:cNvPr>
          <p:cNvSpPr txBox="1"/>
          <p:nvPr/>
        </p:nvSpPr>
        <p:spPr>
          <a:xfrm>
            <a:off x="4907903" y="4951211"/>
            <a:ext cx="12039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lumMod val="60000"/>
                    <a:lumOff val="40000"/>
                  </a:srgbClr>
                </a:solidFill>
                <a:effectLst/>
                <a:uLnTx/>
                <a:uFillTx/>
                <a:latin typeface="Arial" panose="020B0604020202020204"/>
                <a:ea typeface="+mn-ea"/>
                <a:cs typeface="+mn-cs"/>
              </a:rPr>
              <a:t>Transcription</a:t>
            </a:r>
          </a:p>
        </p:txBody>
      </p:sp>
      <p:sp>
        <p:nvSpPr>
          <p:cNvPr id="49" name="Arc 48">
            <a:extLst>
              <a:ext uri="{FF2B5EF4-FFF2-40B4-BE49-F238E27FC236}">
                <a16:creationId xmlns:a16="http://schemas.microsoft.com/office/drawing/2014/main" id="{2BB3839B-B8FF-40A2-E0A1-556CAA019CFB}"/>
              </a:ext>
            </a:extLst>
          </p:cNvPr>
          <p:cNvSpPr/>
          <p:nvPr/>
        </p:nvSpPr>
        <p:spPr>
          <a:xfrm>
            <a:off x="5682343" y="4292081"/>
            <a:ext cx="746449" cy="830424"/>
          </a:xfrm>
          <a:prstGeom prst="arc">
            <a:avLst>
              <a:gd name="adj1" fmla="val 1488959"/>
              <a:gd name="adj2" fmla="val 5378209"/>
            </a:avLst>
          </a:prstGeom>
          <a:ln w="25400" cap="rnd">
            <a:solidFill>
              <a:schemeClr val="accent2">
                <a:lumMod val="60000"/>
                <a:lumOff val="40000"/>
              </a:schemeClr>
            </a:solidFill>
            <a:prstDash val="dash"/>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D44F6AFC-C215-826F-8E64-F9D1F387FD58}"/>
              </a:ext>
            </a:extLst>
          </p:cNvPr>
          <p:cNvSpPr txBox="1"/>
          <p:nvPr/>
        </p:nvSpPr>
        <p:spPr>
          <a:xfrm>
            <a:off x="6326482" y="4176771"/>
            <a:ext cx="1772489" cy="646331"/>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373E4F">
                    <a:lumMod val="60000"/>
                    <a:lumOff val="40000"/>
                  </a:srgbClr>
                </a:solidFill>
                <a:effectLst/>
                <a:uLnTx/>
                <a:uFillTx/>
                <a:latin typeface="Arial" panose="020B0604020202020204"/>
                <a:ea typeface="+mn-ea"/>
                <a:cs typeface="+mn-cs"/>
              </a:rPr>
              <a:t>Survival</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373E4F">
                    <a:lumMod val="60000"/>
                    <a:lumOff val="40000"/>
                  </a:srgbClr>
                </a:solidFill>
                <a:effectLst/>
                <a:uLnTx/>
                <a:uFillTx/>
                <a:latin typeface="Arial" panose="020B0604020202020204"/>
                <a:ea typeface="+mn-ea"/>
                <a:cs typeface="+mn-cs"/>
              </a:rPr>
              <a:t>Proliferation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373E4F">
                    <a:lumMod val="60000"/>
                    <a:lumOff val="40000"/>
                  </a:srgbClr>
                </a:solidFill>
                <a:effectLst/>
                <a:uLnTx/>
                <a:uFillTx/>
                <a:latin typeface="Arial" panose="020B0604020202020204"/>
                <a:ea typeface="+mn-ea"/>
                <a:cs typeface="+mn-cs"/>
              </a:rPr>
              <a:t>Cell differentiation</a:t>
            </a:r>
          </a:p>
        </p:txBody>
      </p:sp>
      <p:pic>
        <p:nvPicPr>
          <p:cNvPr id="56" name="Graphic 55">
            <a:extLst>
              <a:ext uri="{FF2B5EF4-FFF2-40B4-BE49-F238E27FC236}">
                <a16:creationId xmlns:a16="http://schemas.microsoft.com/office/drawing/2014/main" id="{A6CB803B-0DD5-50C7-C881-C1F6510705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86331" y="4023145"/>
            <a:ext cx="956388" cy="950954"/>
          </a:xfrm>
          <a:prstGeom prst="rect">
            <a:avLst/>
          </a:prstGeom>
        </p:spPr>
      </p:pic>
      <p:sp>
        <p:nvSpPr>
          <p:cNvPr id="58" name="Oval 57">
            <a:extLst>
              <a:ext uri="{FF2B5EF4-FFF2-40B4-BE49-F238E27FC236}">
                <a16:creationId xmlns:a16="http://schemas.microsoft.com/office/drawing/2014/main" id="{BB421E46-08B4-E2F1-E1C2-1C1460AF713E}"/>
              </a:ext>
            </a:extLst>
          </p:cNvPr>
          <p:cNvSpPr/>
          <p:nvPr/>
        </p:nvSpPr>
        <p:spPr>
          <a:xfrm>
            <a:off x="3852638" y="3270962"/>
            <a:ext cx="352424" cy="352426"/>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07E060DA-BCF7-FC68-3503-0AC6B9923310}"/>
              </a:ext>
            </a:extLst>
          </p:cNvPr>
          <p:cNvSpPr txBox="1"/>
          <p:nvPr/>
        </p:nvSpPr>
        <p:spPr>
          <a:xfrm>
            <a:off x="1358916" y="1703109"/>
            <a:ext cx="1289034" cy="461665"/>
          </a:xfrm>
          <a:prstGeom prst="rect">
            <a:avLst/>
          </a:prstGeom>
          <a:noFill/>
        </p:spPr>
        <p:txBody>
          <a:bodyPr wrap="square" rtlCol="0">
            <a:spAutoFit/>
          </a:bodyPr>
          <a:lstStyle>
            <a:defPPr>
              <a:defRPr lang="en-US"/>
            </a:defPPr>
            <a:lvl1pPr algn="ctr">
              <a:defRPr sz="1200" b="1">
                <a:solidFill>
                  <a:schemeClr val="accent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B-cell receptor + antigen</a:t>
            </a:r>
          </a:p>
        </p:txBody>
      </p:sp>
      <p:sp>
        <p:nvSpPr>
          <p:cNvPr id="64" name="Oval 63">
            <a:extLst>
              <a:ext uri="{FF2B5EF4-FFF2-40B4-BE49-F238E27FC236}">
                <a16:creationId xmlns:a16="http://schemas.microsoft.com/office/drawing/2014/main" id="{FA6F1D49-8087-0FD4-34C8-998BDE67E35D}"/>
              </a:ext>
            </a:extLst>
          </p:cNvPr>
          <p:cNvSpPr/>
          <p:nvPr/>
        </p:nvSpPr>
        <p:spPr>
          <a:xfrm>
            <a:off x="2438271" y="2209929"/>
            <a:ext cx="165100" cy="165100"/>
          </a:xfrm>
          <a:prstGeom prst="ellipse">
            <a:avLst/>
          </a:prstGeom>
          <a:solidFill>
            <a:srgbClr val="77C1E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Rectangle: Rounded Corners 67">
            <a:extLst>
              <a:ext uri="{FF2B5EF4-FFF2-40B4-BE49-F238E27FC236}">
                <a16:creationId xmlns:a16="http://schemas.microsoft.com/office/drawing/2014/main" id="{A2423B83-FC5A-7D37-A0C6-EC6F82ACDCB3}"/>
              </a:ext>
            </a:extLst>
          </p:cNvPr>
          <p:cNvSpPr/>
          <p:nvPr/>
        </p:nvSpPr>
        <p:spPr>
          <a:xfrm>
            <a:off x="3290920" y="2844022"/>
            <a:ext cx="692721" cy="365708"/>
          </a:xfrm>
          <a:prstGeom prst="roundRect">
            <a:avLst>
              <a:gd name="adj" fmla="val 50000"/>
            </a:avLst>
          </a:prstGeom>
          <a:solidFill>
            <a:schemeClr val="accent6">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SYK</a:t>
            </a:r>
          </a:p>
        </p:txBody>
      </p:sp>
      <p:pic>
        <p:nvPicPr>
          <p:cNvPr id="70" name="Graphic 69">
            <a:extLst>
              <a:ext uri="{FF2B5EF4-FFF2-40B4-BE49-F238E27FC236}">
                <a16:creationId xmlns:a16="http://schemas.microsoft.com/office/drawing/2014/main" id="{BC2E1B27-C4ED-B0D1-DC33-C535B54FB4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118707">
            <a:off x="8044842" y="4166299"/>
            <a:ext cx="706114" cy="965503"/>
          </a:xfrm>
          <a:prstGeom prst="rect">
            <a:avLst/>
          </a:prstGeom>
        </p:spPr>
      </p:pic>
      <p:sp>
        <p:nvSpPr>
          <p:cNvPr id="7" name="Title 6">
            <a:extLst>
              <a:ext uri="{FF2B5EF4-FFF2-40B4-BE49-F238E27FC236}">
                <a16:creationId xmlns:a16="http://schemas.microsoft.com/office/drawing/2014/main" id="{D2423F7D-0838-D444-9186-7ECAEA1125C2}"/>
              </a:ext>
            </a:extLst>
          </p:cNvPr>
          <p:cNvSpPr>
            <a:spLocks noGrp="1"/>
          </p:cNvSpPr>
          <p:nvPr>
            <p:ph type="title"/>
          </p:nvPr>
        </p:nvSpPr>
        <p:spPr>
          <a:xfrm>
            <a:off x="685800" y="427006"/>
            <a:ext cx="10839451" cy="794064"/>
          </a:xfrm>
        </p:spPr>
        <p:txBody>
          <a:bodyPr>
            <a:spAutoFit/>
          </a:bodyPr>
          <a:lstStyle/>
          <a:p>
            <a:r>
              <a:rPr lang="en-US" dirty="0"/>
              <a:t>BTK signaling plays a role in the proliferation and survival of malignant B-cells in MCL</a:t>
            </a:r>
            <a:r>
              <a:rPr lang="en-US" baseline="30000" dirty="0"/>
              <a:t>1</a:t>
            </a:r>
          </a:p>
        </p:txBody>
      </p:sp>
      <p:grpSp>
        <p:nvGrpSpPr>
          <p:cNvPr id="52" name="Group 51">
            <a:extLst>
              <a:ext uri="{FF2B5EF4-FFF2-40B4-BE49-F238E27FC236}">
                <a16:creationId xmlns:a16="http://schemas.microsoft.com/office/drawing/2014/main" id="{C1B887B6-CAB1-A8D5-0917-91267D313A82}"/>
              </a:ext>
            </a:extLst>
          </p:cNvPr>
          <p:cNvGrpSpPr/>
          <p:nvPr/>
        </p:nvGrpSpPr>
        <p:grpSpPr>
          <a:xfrm>
            <a:off x="7948018" y="1587235"/>
            <a:ext cx="3614180" cy="1599585"/>
            <a:chOff x="6530723" y="2885618"/>
            <a:chExt cx="5202127" cy="1246415"/>
          </a:xfrm>
        </p:grpSpPr>
        <p:cxnSp>
          <p:nvCxnSpPr>
            <p:cNvPr id="53" name="Straight Connector 52">
              <a:extLst>
                <a:ext uri="{FF2B5EF4-FFF2-40B4-BE49-F238E27FC236}">
                  <a16:creationId xmlns:a16="http://schemas.microsoft.com/office/drawing/2014/main" id="{F6541869-BE65-B5EB-22FA-9743CAA9E704}"/>
                </a:ext>
              </a:extLst>
            </p:cNvPr>
            <p:cNvCxnSpPr>
              <a:cxnSpLocks/>
            </p:cNvCxnSpPr>
            <p:nvPr/>
          </p:nvCxnSpPr>
          <p:spPr>
            <a:xfrm>
              <a:off x="6530723" y="4132033"/>
              <a:ext cx="5202127"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38F1EABF-22CA-3DAD-5109-7612683225BD}"/>
                </a:ext>
              </a:extLst>
            </p:cNvPr>
            <p:cNvCxnSpPr>
              <a:cxnSpLocks/>
            </p:cNvCxnSpPr>
            <p:nvPr/>
          </p:nvCxnSpPr>
          <p:spPr>
            <a:xfrm>
              <a:off x="6530723" y="2885618"/>
              <a:ext cx="5202127" cy="0"/>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55" name="Content Placeholder 2">
            <a:extLst>
              <a:ext uri="{FF2B5EF4-FFF2-40B4-BE49-F238E27FC236}">
                <a16:creationId xmlns:a16="http://schemas.microsoft.com/office/drawing/2014/main" id="{7F30390F-B932-4EEA-FC72-05D08AC21397}"/>
              </a:ext>
            </a:extLst>
          </p:cNvPr>
          <p:cNvSpPr txBox="1">
            <a:spLocks/>
          </p:cNvSpPr>
          <p:nvPr/>
        </p:nvSpPr>
        <p:spPr>
          <a:xfrm>
            <a:off x="8055652" y="1805783"/>
            <a:ext cx="3398913" cy="1200329"/>
          </a:xfrm>
          <a:prstGeom prst="rect">
            <a:avLst/>
          </a:prstGeom>
        </p:spPr>
        <p:txBody>
          <a:bodyPr vert="horz" wrap="square" lIns="0" tIns="45720" rIns="0" bIns="45720" rtlCol="0">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700"/>
              </a:spcAft>
              <a:buClr>
                <a:srgbClr val="EE006D"/>
              </a:buClr>
              <a:buSzTx/>
              <a:buFont typeface="Arial" panose="020B0604020202020204" pitchFamily="34" charset="0"/>
              <a:buNone/>
              <a:tabLst/>
              <a:defRPr/>
            </a:pPr>
            <a:r>
              <a:rPr kumimoji="0" lang="en-US" sz="1800" b="0" i="0" u="none" strike="noStrike" kern="1200" cap="none" spc="0" normalizeH="0" baseline="0" noProof="0" dirty="0">
                <a:ln>
                  <a:noFill/>
                </a:ln>
                <a:solidFill>
                  <a:srgbClr val="353E51"/>
                </a:solidFill>
                <a:effectLst/>
                <a:uLnTx/>
                <a:uFillTx/>
                <a:latin typeface="Arial" panose="020B0604020202020204"/>
                <a:ea typeface="+mn-ea"/>
                <a:cs typeface="+mn-cs"/>
              </a:rPr>
              <a:t>In vitro and in vivo studies have demonstrated that BTK inhibition can decrease malignant B-cell function and survival</a:t>
            </a:r>
            <a:r>
              <a:rPr kumimoji="0" lang="en-US" sz="1800" b="0" i="0" u="none" strike="noStrike" kern="1200" cap="none" spc="0" normalizeH="0" baseline="30000" noProof="0" dirty="0">
                <a:ln>
                  <a:noFill/>
                </a:ln>
                <a:solidFill>
                  <a:srgbClr val="353E51"/>
                </a:solidFill>
                <a:effectLst/>
                <a:uLnTx/>
                <a:uFillTx/>
                <a:latin typeface="Arial" panose="020B0604020202020204"/>
                <a:ea typeface="+mn-ea"/>
                <a:cs typeface="+mn-cs"/>
              </a:rPr>
              <a:t>2,3</a:t>
            </a:r>
          </a:p>
        </p:txBody>
      </p:sp>
      <p:sp>
        <p:nvSpPr>
          <p:cNvPr id="71" name="TextBox 70">
            <a:extLst>
              <a:ext uri="{FF2B5EF4-FFF2-40B4-BE49-F238E27FC236}">
                <a16:creationId xmlns:a16="http://schemas.microsoft.com/office/drawing/2014/main" id="{3FD4E9B6-D816-1DCC-4F27-35334B1DA06D}"/>
              </a:ext>
            </a:extLst>
          </p:cNvPr>
          <p:cNvSpPr txBox="1"/>
          <p:nvPr/>
        </p:nvSpPr>
        <p:spPr>
          <a:xfrm>
            <a:off x="1237064" y="4988534"/>
            <a:ext cx="94769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Malignant </a:t>
            </a:r>
            <a:b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b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B-cell</a:t>
            </a:r>
          </a:p>
        </p:txBody>
      </p:sp>
      <p:sp>
        <p:nvSpPr>
          <p:cNvPr id="73" name="Arc 72">
            <a:extLst>
              <a:ext uri="{FF2B5EF4-FFF2-40B4-BE49-F238E27FC236}">
                <a16:creationId xmlns:a16="http://schemas.microsoft.com/office/drawing/2014/main" id="{E2AC68ED-8FDF-0234-AA7B-4643B7561E4F}"/>
              </a:ext>
            </a:extLst>
          </p:cNvPr>
          <p:cNvSpPr/>
          <p:nvPr/>
        </p:nvSpPr>
        <p:spPr>
          <a:xfrm>
            <a:off x="3498979" y="2892490"/>
            <a:ext cx="970384" cy="578498"/>
          </a:xfrm>
          <a:prstGeom prst="arc">
            <a:avLst>
              <a:gd name="adj1" fmla="val 7399726"/>
              <a:gd name="adj2" fmla="val 10042842"/>
            </a:avLst>
          </a:prstGeom>
          <a:ln w="25400" cap="rnd">
            <a:solidFill>
              <a:schemeClr val="bg2">
                <a:lumMod val="50000"/>
              </a:schemeClr>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E51"/>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9DFEE2FF-0434-F5B0-C53D-4D95B9FF07C3}"/>
              </a:ext>
            </a:extLst>
          </p:cNvPr>
          <p:cNvSpPr txBox="1"/>
          <p:nvPr/>
        </p:nvSpPr>
        <p:spPr>
          <a:xfrm>
            <a:off x="3267075" y="3512859"/>
            <a:ext cx="809625" cy="461665"/>
          </a:xfrm>
          <a:prstGeom prst="rect">
            <a:avLst/>
          </a:prstGeom>
          <a:noFill/>
        </p:spPr>
        <p:txBody>
          <a:bodyPr wrap="square" rtlCol="0">
            <a:spAutoFit/>
          </a:bodyPr>
          <a:lstStyle>
            <a:defPPr>
              <a:defRPr lang="en-US"/>
            </a:defPPr>
            <a:lvl1pPr algn="ctr">
              <a:defRPr sz="1200" b="1">
                <a:solidFill>
                  <a:schemeClr val="accent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E4F"/>
                </a:solidFill>
                <a:effectLst/>
                <a:uLnTx/>
                <a:uFillTx/>
                <a:latin typeface="Arial" panose="020B0604020202020204"/>
                <a:ea typeface="+mn-ea"/>
                <a:cs typeface="+mn-cs"/>
              </a:rPr>
              <a:t>BTK inhibitor</a:t>
            </a:r>
          </a:p>
        </p:txBody>
      </p:sp>
      <p:sp>
        <p:nvSpPr>
          <p:cNvPr id="9" name="TextBox 8">
            <a:extLst>
              <a:ext uri="{FF2B5EF4-FFF2-40B4-BE49-F238E27FC236}">
                <a16:creationId xmlns:a16="http://schemas.microsoft.com/office/drawing/2014/main" id="{1D64750A-400D-82B3-D3BB-88EFB933FA9A}"/>
              </a:ext>
            </a:extLst>
          </p:cNvPr>
          <p:cNvSpPr txBox="1">
            <a:spLocks/>
          </p:cNvSpPr>
          <p:nvPr/>
        </p:nvSpPr>
        <p:spPr>
          <a:xfrm>
            <a:off x="685800" y="5834297"/>
            <a:ext cx="5610225" cy="215444"/>
          </a:xfrm>
          <a:prstGeom prst="rect">
            <a:avLst/>
          </a:prstGeom>
          <a:noFill/>
        </p:spPr>
        <p:txBody>
          <a:bodyPr wrap="square" rtlCol="0" anchor="b">
            <a:spAutoFit/>
          </a:bodyPr>
          <a:lstStyle>
            <a:defPPr>
              <a:defRPr lang="en-US"/>
            </a:defPPr>
            <a:lvl1pPr>
              <a:defRPr sz="1000"/>
            </a:lvl1pPr>
          </a:lstStyle>
          <a:p>
            <a:r>
              <a:rPr lang="en-US" sz="800"/>
              <a:t>Data from Singh SP, et al. </a:t>
            </a:r>
            <a:r>
              <a:rPr lang="en-US" sz="800" i="1"/>
              <a:t>Mol Cancer</a:t>
            </a:r>
            <a:r>
              <a:rPr lang="en-US" sz="800"/>
              <a:t>. 2018;17(1):57.</a:t>
            </a:r>
          </a:p>
        </p:txBody>
      </p:sp>
      <p:sp>
        <p:nvSpPr>
          <p:cNvPr id="5" name="Arc 4">
            <a:extLst>
              <a:ext uri="{FF2B5EF4-FFF2-40B4-BE49-F238E27FC236}">
                <a16:creationId xmlns:a16="http://schemas.microsoft.com/office/drawing/2014/main" id="{A176F89C-F708-FA9D-85DB-0C818BFFACF2}"/>
              </a:ext>
            </a:extLst>
          </p:cNvPr>
          <p:cNvSpPr/>
          <p:nvPr/>
        </p:nvSpPr>
        <p:spPr>
          <a:xfrm rot="9330822">
            <a:off x="4751242" y="3330279"/>
            <a:ext cx="757104" cy="373948"/>
          </a:xfrm>
          <a:prstGeom prst="arc">
            <a:avLst>
              <a:gd name="adj1" fmla="val 15894159"/>
              <a:gd name="adj2" fmla="val 20293348"/>
            </a:avLst>
          </a:prstGeom>
          <a:ln w="25400" cap="rnd">
            <a:solidFill>
              <a:schemeClr val="accent2">
                <a:lumMod val="60000"/>
                <a:lumOff val="40000"/>
              </a:schemeClr>
            </a:solidFill>
            <a:prstDash val="dash"/>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97FC7008-3D33-7E02-BCF4-E74A3CC0127C}"/>
              </a:ext>
            </a:extLst>
          </p:cNvPr>
          <p:cNvSpPr/>
          <p:nvPr/>
        </p:nvSpPr>
        <p:spPr>
          <a:xfrm rot="9014102" flipH="1">
            <a:off x="4056784" y="3424197"/>
            <a:ext cx="1475382" cy="801592"/>
          </a:xfrm>
          <a:prstGeom prst="arc">
            <a:avLst>
              <a:gd name="adj1" fmla="val 15894159"/>
              <a:gd name="adj2" fmla="val 20539570"/>
            </a:avLst>
          </a:prstGeom>
          <a:ln w="25400" cap="rnd">
            <a:solidFill>
              <a:schemeClr val="accent2">
                <a:lumMod val="60000"/>
                <a:lumOff val="40000"/>
              </a:schemeClr>
            </a:solidFill>
            <a:prstDash val="dash"/>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9" name="Graphic 68">
            <a:extLst>
              <a:ext uri="{FF2B5EF4-FFF2-40B4-BE49-F238E27FC236}">
                <a16:creationId xmlns:a16="http://schemas.microsoft.com/office/drawing/2014/main" id="{8F31F3A1-C4D4-AED7-E4E5-73904C7CB7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00804" y="2950125"/>
            <a:ext cx="956388" cy="950954"/>
          </a:xfrm>
          <a:prstGeom prst="rect">
            <a:avLst/>
          </a:prstGeom>
        </p:spPr>
      </p:pic>
      <p:sp>
        <p:nvSpPr>
          <p:cNvPr id="8" name="TextBox 7">
            <a:extLst>
              <a:ext uri="{FF2B5EF4-FFF2-40B4-BE49-F238E27FC236}">
                <a16:creationId xmlns:a16="http://schemas.microsoft.com/office/drawing/2014/main" id="{D6E64E6D-2533-2062-41F3-1371A2028E07}"/>
              </a:ext>
            </a:extLst>
          </p:cNvPr>
          <p:cNvSpPr txBox="1">
            <a:spLocks/>
          </p:cNvSpPr>
          <p:nvPr/>
        </p:nvSpPr>
        <p:spPr>
          <a:xfrm>
            <a:off x="685800" y="6091411"/>
            <a:ext cx="10083800" cy="215444"/>
          </a:xfrm>
          <a:prstGeom prst="rect">
            <a:avLst/>
          </a:prstGeom>
          <a:noFill/>
        </p:spPr>
        <p:txBody>
          <a:bodyPr wrap="square" lIns="91440" tIns="45720" rIns="91440" bIns="45720" rtlCol="0" anchor="t">
            <a:spAutoFit/>
          </a:bodyPr>
          <a:lstStyle>
            <a:defPPr>
              <a:defRPr lang="en-US"/>
            </a:defPPr>
            <a:lvl1pPr>
              <a:defRPr sz="1000"/>
            </a:lvl1pPr>
          </a:lstStyle>
          <a:p>
            <a:r>
              <a:rPr lang="da-DK" sz="800" dirty="0"/>
              <a:t>PI3K=phosphoinositide 3-kinase; PIP3=phosphatidylinositol (3,4,5)-trisphosphate; SYK=spleen tyrosine kinase.</a:t>
            </a:r>
            <a:endParaRPr lang="en-US" sz="700" dirty="0"/>
          </a:p>
        </p:txBody>
      </p:sp>
      <p:sp>
        <p:nvSpPr>
          <p:cNvPr id="2" name="Footer Placeholder 2">
            <a:extLst>
              <a:ext uri="{FF2B5EF4-FFF2-40B4-BE49-F238E27FC236}">
                <a16:creationId xmlns:a16="http://schemas.microsoft.com/office/drawing/2014/main" id="{0B1535E7-5FBA-5CCE-FA53-862D2FE34026}"/>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137957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BCB8-BA09-47A7-B10B-0134E7402934}"/>
              </a:ext>
            </a:extLst>
          </p:cNvPr>
          <p:cNvSpPr>
            <a:spLocks noGrp="1"/>
          </p:cNvSpPr>
          <p:nvPr>
            <p:ph type="title"/>
          </p:nvPr>
        </p:nvSpPr>
        <p:spPr>
          <a:xfrm>
            <a:off x="685800" y="380840"/>
            <a:ext cx="10839451" cy="535531"/>
          </a:xfrm>
        </p:spPr>
        <p:txBody>
          <a:bodyPr wrap="square">
            <a:spAutoFit/>
          </a:bodyPr>
          <a:lstStyle/>
          <a:p>
            <a:r>
              <a:rPr lang="en-US" dirty="0"/>
              <a:t>MCL treatment </a:t>
            </a:r>
            <a:r>
              <a:rPr lang="en-US" dirty="0">
                <a:solidFill>
                  <a:schemeClr val="accent1"/>
                </a:solidFill>
              </a:rPr>
              <a:t>is challenging, especially in later lines</a:t>
            </a:r>
            <a:r>
              <a:rPr lang="en-US" baseline="30000" dirty="0">
                <a:solidFill>
                  <a:schemeClr val="accent1"/>
                </a:solidFill>
              </a:rPr>
              <a:t>1,2</a:t>
            </a:r>
          </a:p>
        </p:txBody>
      </p:sp>
      <p:grpSp>
        <p:nvGrpSpPr>
          <p:cNvPr id="3" name="Group 2">
            <a:extLst>
              <a:ext uri="{FF2B5EF4-FFF2-40B4-BE49-F238E27FC236}">
                <a16:creationId xmlns:a16="http://schemas.microsoft.com/office/drawing/2014/main" id="{CC553648-C15C-58F9-1496-C5D826C34CC1}"/>
              </a:ext>
            </a:extLst>
          </p:cNvPr>
          <p:cNvGrpSpPr/>
          <p:nvPr/>
        </p:nvGrpSpPr>
        <p:grpSpPr>
          <a:xfrm>
            <a:off x="4805288" y="2142873"/>
            <a:ext cx="2671297" cy="948045"/>
            <a:chOff x="1055290" y="2688731"/>
            <a:chExt cx="2671297" cy="948045"/>
          </a:xfrm>
        </p:grpSpPr>
        <p:sp>
          <p:nvSpPr>
            <p:cNvPr id="8" name="Content Placeholder 2">
              <a:extLst>
                <a:ext uri="{FF2B5EF4-FFF2-40B4-BE49-F238E27FC236}">
                  <a16:creationId xmlns:a16="http://schemas.microsoft.com/office/drawing/2014/main" id="{D9EC9DB4-3792-3B27-5CB9-F973377D0101}"/>
                </a:ext>
              </a:extLst>
            </p:cNvPr>
            <p:cNvSpPr txBox="1">
              <a:spLocks/>
            </p:cNvSpPr>
            <p:nvPr/>
          </p:nvSpPr>
          <p:spPr>
            <a:xfrm>
              <a:off x="1198730" y="2713446"/>
              <a:ext cx="2527857" cy="923330"/>
            </a:xfrm>
            <a:prstGeom prst="rect">
              <a:avLst/>
            </a:prstGeom>
          </p:spPr>
          <p:txBody>
            <a:bodyPr wrap="square" lIns="91440">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a:solidFill>
                    <a:srgbClr val="303030"/>
                  </a:solidFill>
                  <a:latin typeface="Arial" panose="020B0604020202020204" pitchFamily="34" charset="0"/>
                </a:rPr>
                <a:t>Despite recent advances, </a:t>
              </a:r>
              <a:br>
                <a:rPr lang="en-US" sz="1400">
                  <a:solidFill>
                    <a:srgbClr val="303030"/>
                  </a:solidFill>
                  <a:latin typeface="Arial" panose="020B0604020202020204" pitchFamily="34" charset="0"/>
                </a:rPr>
              </a:br>
              <a:r>
                <a:rPr lang="en-US" sz="2000" b="1">
                  <a:solidFill>
                    <a:srgbClr val="004F8A"/>
                  </a:solidFill>
                  <a:latin typeface="Arial" panose="020B0604020202020204" pitchFamily="34" charset="0"/>
                </a:rPr>
                <a:t>MCL remains largely incurable.</a:t>
              </a:r>
              <a:r>
                <a:rPr lang="en-US" baseline="46000">
                  <a:solidFill>
                    <a:schemeClr val="accent2"/>
                  </a:solidFill>
                  <a:latin typeface="Arial" panose="020B0604020202020204" pitchFamily="34" charset="0"/>
                </a:rPr>
                <a:t>4,5</a:t>
              </a:r>
              <a:endParaRPr lang="en-US" baseline="46000">
                <a:solidFill>
                  <a:schemeClr val="accent2"/>
                </a:solidFill>
              </a:endParaRPr>
            </a:p>
          </p:txBody>
        </p:sp>
        <p:sp>
          <p:nvSpPr>
            <p:cNvPr id="11" name="Arc 10">
              <a:extLst>
                <a:ext uri="{FF2B5EF4-FFF2-40B4-BE49-F238E27FC236}">
                  <a16:creationId xmlns:a16="http://schemas.microsoft.com/office/drawing/2014/main" id="{A7F8C645-1DC1-F5B8-C3A3-2AD80ABB680A}"/>
                </a:ext>
              </a:extLst>
            </p:cNvPr>
            <p:cNvSpPr/>
            <p:nvPr/>
          </p:nvSpPr>
          <p:spPr>
            <a:xfrm>
              <a:off x="1055290" y="2688731"/>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63DB554-4ED5-3CB0-32BA-2D043BBF8DB6}"/>
              </a:ext>
            </a:extLst>
          </p:cNvPr>
          <p:cNvGrpSpPr/>
          <p:nvPr/>
        </p:nvGrpSpPr>
        <p:grpSpPr>
          <a:xfrm>
            <a:off x="833833" y="2142873"/>
            <a:ext cx="3130007" cy="1222158"/>
            <a:chOff x="1064839" y="1893109"/>
            <a:chExt cx="3130007" cy="1222158"/>
          </a:xfrm>
        </p:grpSpPr>
        <p:sp>
          <p:nvSpPr>
            <p:cNvPr id="20" name="Content Placeholder 2">
              <a:extLst>
                <a:ext uri="{FF2B5EF4-FFF2-40B4-BE49-F238E27FC236}">
                  <a16:creationId xmlns:a16="http://schemas.microsoft.com/office/drawing/2014/main" id="{40584A59-34D1-02E1-39D4-A4B8B2206F51}"/>
                </a:ext>
              </a:extLst>
            </p:cNvPr>
            <p:cNvSpPr txBox="1">
              <a:spLocks/>
            </p:cNvSpPr>
            <p:nvPr/>
          </p:nvSpPr>
          <p:spPr>
            <a:xfrm>
              <a:off x="1197648" y="1976494"/>
              <a:ext cx="2997198" cy="1138773"/>
            </a:xfrm>
            <a:prstGeom prst="rect">
              <a:avLst/>
            </a:prstGeom>
          </p:spPr>
          <p:txBody>
            <a:bodyPr vert="horz" wrap="square" lIns="91440" tIns="45720" rIns="0" bIns="45720" rtlCol="0">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000" b="1">
                  <a:solidFill>
                    <a:srgbClr val="004F8A"/>
                  </a:solidFill>
                  <a:latin typeface="Arial" panose="020B0604020202020204" pitchFamily="34" charset="0"/>
                </a:rPr>
                <a:t>Treatment strategies are variable </a:t>
              </a:r>
              <a:r>
                <a:rPr lang="en-US" sz="1400">
                  <a:solidFill>
                    <a:srgbClr val="303030"/>
                  </a:solidFill>
                  <a:latin typeface="Arial" panose="020B0604020202020204" pitchFamily="34" charset="0"/>
                </a:rPr>
                <a:t>and dependent on patient’s age, prognostic factors, fitness, and comorbidities.</a:t>
              </a:r>
              <a:r>
                <a:rPr lang="en-US" sz="1400" baseline="30000">
                  <a:solidFill>
                    <a:srgbClr val="303030"/>
                  </a:solidFill>
                  <a:latin typeface="Arial" panose="020B0604020202020204" pitchFamily="34" charset="0"/>
                </a:rPr>
                <a:t>1,3,4</a:t>
              </a:r>
              <a:endParaRPr lang="en-US" sz="1100" baseline="30000"/>
            </a:p>
          </p:txBody>
        </p:sp>
        <p:sp>
          <p:nvSpPr>
            <p:cNvPr id="21" name="Arc 20">
              <a:extLst>
                <a:ext uri="{FF2B5EF4-FFF2-40B4-BE49-F238E27FC236}">
                  <a16:creationId xmlns:a16="http://schemas.microsoft.com/office/drawing/2014/main" id="{0A0D4F22-04EC-CE30-82EF-0709E1B41365}"/>
                </a:ext>
              </a:extLst>
            </p:cNvPr>
            <p:cNvSpPr/>
            <p:nvPr/>
          </p:nvSpPr>
          <p:spPr>
            <a:xfrm>
              <a:off x="1064839" y="1893109"/>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E1F8C90-F7FA-DD4D-A170-E319ACB450BA}"/>
              </a:ext>
            </a:extLst>
          </p:cNvPr>
          <p:cNvGrpSpPr/>
          <p:nvPr/>
        </p:nvGrpSpPr>
        <p:grpSpPr>
          <a:xfrm>
            <a:off x="8318031" y="2142873"/>
            <a:ext cx="2562655" cy="1210597"/>
            <a:chOff x="3692140" y="3489642"/>
            <a:chExt cx="2562655" cy="1210597"/>
          </a:xfrm>
        </p:grpSpPr>
        <p:sp>
          <p:nvSpPr>
            <p:cNvPr id="24" name="Arc 23">
              <a:extLst>
                <a:ext uri="{FF2B5EF4-FFF2-40B4-BE49-F238E27FC236}">
                  <a16:creationId xmlns:a16="http://schemas.microsoft.com/office/drawing/2014/main" id="{AA75EFE6-99EE-6C54-9B66-6E3307CEB87A}"/>
                </a:ext>
              </a:extLst>
            </p:cNvPr>
            <p:cNvSpPr/>
            <p:nvPr/>
          </p:nvSpPr>
          <p:spPr>
            <a:xfrm>
              <a:off x="3692140" y="3489642"/>
              <a:ext cx="540772" cy="545600"/>
            </a:xfrm>
            <a:prstGeom prst="arc">
              <a:avLst>
                <a:gd name="adj1" fmla="val 10932157"/>
                <a:gd name="adj2" fmla="val 15791253"/>
              </a:avLst>
            </a:prstGeom>
            <a:noFill/>
            <a:ln w="88900" cap="rnd">
              <a:gradFill>
                <a:gsLst>
                  <a:gs pos="100000">
                    <a:schemeClr val="accent1"/>
                  </a:gs>
                  <a:gs pos="0">
                    <a:schemeClr val="bg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0606FA1F-944A-DD1E-2201-95296FE26DCD}"/>
                </a:ext>
              </a:extLst>
            </p:cNvPr>
            <p:cNvSpPr txBox="1">
              <a:spLocks/>
            </p:cNvSpPr>
            <p:nvPr/>
          </p:nvSpPr>
          <p:spPr>
            <a:xfrm>
              <a:off x="3824947" y="3561466"/>
              <a:ext cx="2429848" cy="1138773"/>
            </a:xfrm>
            <a:prstGeom prst="rect">
              <a:avLst/>
            </a:prstGeom>
          </p:spPr>
          <p:txBody>
            <a:bodyPr vert="horz" wrap="square" lIns="91440" tIns="45720" rIns="0" bIns="45720" rtlCol="0">
              <a:spAutoFit/>
            </a:bodyPr>
            <a:lstStyle>
              <a:lvl1pPr marL="0" indent="0" algn="l" defTabSz="914400" rtl="0" eaLnBrk="1" latinLnBrk="0" hangingPunct="1">
                <a:lnSpc>
                  <a:spcPct val="100000"/>
                </a:lnSpc>
                <a:spcBef>
                  <a:spcPts val="0"/>
                </a:spcBef>
                <a:spcAft>
                  <a:spcPts val="700"/>
                </a:spcAft>
                <a:buClr>
                  <a:schemeClr val="accent3"/>
                </a:buClr>
                <a:buFont typeface="Arial" panose="020B0604020202020204" pitchFamily="34" charset="0"/>
                <a:buNone/>
                <a:defRPr sz="160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15938" indent="-227013"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3pPr>
              <a:lvl4pPr marL="796925"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00000"/>
                </a:lnSpc>
                <a:spcBef>
                  <a:spcPts val="0"/>
                </a:spcBef>
                <a:spcAft>
                  <a:spcPts val="700"/>
                </a:spcAft>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000" b="1">
                  <a:solidFill>
                    <a:srgbClr val="004F8A"/>
                  </a:solidFill>
                  <a:latin typeface="Arial" panose="020B0604020202020204" pitchFamily="34" charset="0"/>
                </a:rPr>
                <a:t>Highly fragmented treatment </a:t>
              </a:r>
              <a:r>
                <a:rPr lang="en-US" sz="1400">
                  <a:solidFill>
                    <a:srgbClr val="303030"/>
                  </a:solidFill>
                  <a:latin typeface="Arial" panose="020B0604020202020204" pitchFamily="34" charset="0"/>
                </a:rPr>
                <a:t>after exhausting covalent BTK inhibitor therapy.</a:t>
              </a:r>
              <a:r>
                <a:rPr lang="en-US" sz="1400" baseline="30000">
                  <a:solidFill>
                    <a:srgbClr val="303030"/>
                  </a:solidFill>
                  <a:latin typeface="Arial" panose="020B0604020202020204" pitchFamily="34" charset="0"/>
                </a:rPr>
                <a:t>3,4</a:t>
              </a:r>
              <a:r>
                <a:rPr lang="en-US" sz="1400">
                  <a:solidFill>
                    <a:srgbClr val="303030"/>
                  </a:solidFill>
                  <a:latin typeface="Arial" panose="020B0604020202020204" pitchFamily="34" charset="0"/>
                </a:rPr>
                <a:t> </a:t>
              </a:r>
              <a:endParaRPr lang="en-US" sz="1100" baseline="30000"/>
            </a:p>
          </p:txBody>
        </p:sp>
      </p:grpSp>
      <p:cxnSp>
        <p:nvCxnSpPr>
          <p:cNvPr id="26" name="Straight Connector 25">
            <a:extLst>
              <a:ext uri="{FF2B5EF4-FFF2-40B4-BE49-F238E27FC236}">
                <a16:creationId xmlns:a16="http://schemas.microsoft.com/office/drawing/2014/main" id="{4715EA62-8992-B09E-7FA3-1E5F87D68F78}"/>
              </a:ext>
            </a:extLst>
          </p:cNvPr>
          <p:cNvCxnSpPr/>
          <p:nvPr/>
        </p:nvCxnSpPr>
        <p:spPr>
          <a:xfrm>
            <a:off x="4384564" y="1928386"/>
            <a:ext cx="0" cy="1584357"/>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2343825-EC0E-D66E-4819-295A2921E33A}"/>
              </a:ext>
            </a:extLst>
          </p:cNvPr>
          <p:cNvCxnSpPr/>
          <p:nvPr/>
        </p:nvCxnSpPr>
        <p:spPr>
          <a:xfrm>
            <a:off x="7897309" y="1928386"/>
            <a:ext cx="0" cy="1584357"/>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0B84326-5949-44A2-2132-6485A560128A}"/>
              </a:ext>
            </a:extLst>
          </p:cNvPr>
          <p:cNvSpPr txBox="1">
            <a:spLocks/>
          </p:cNvSpPr>
          <p:nvPr/>
        </p:nvSpPr>
        <p:spPr>
          <a:xfrm>
            <a:off x="685800" y="6030038"/>
            <a:ext cx="9909928" cy="63997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800" b="1" dirty="0"/>
              <a:t>1. </a:t>
            </a:r>
            <a:r>
              <a:rPr lang="en-US" sz="800" dirty="0" err="1"/>
              <a:t>Hanel</a:t>
            </a:r>
            <a:r>
              <a:rPr lang="en-US" sz="800" dirty="0"/>
              <a:t> W, et al. </a:t>
            </a:r>
            <a:r>
              <a:rPr lang="en-US" sz="800" i="1" dirty="0"/>
              <a:t>J </a:t>
            </a:r>
            <a:r>
              <a:rPr lang="en-US" sz="800" i="1" dirty="0" err="1"/>
              <a:t>Hematol</a:t>
            </a:r>
            <a:r>
              <a:rPr lang="en-US" sz="800" i="1" dirty="0"/>
              <a:t> Oncol</a:t>
            </a:r>
            <a:r>
              <a:rPr lang="en-US" sz="800" dirty="0"/>
              <a:t>. 2020;13(1):79. </a:t>
            </a:r>
            <a:r>
              <a:rPr lang="en-US" sz="800" b="1" dirty="0"/>
              <a:t>2.</a:t>
            </a:r>
            <a:r>
              <a:rPr lang="en-US" sz="800" dirty="0"/>
              <a:t> </a:t>
            </a:r>
            <a:r>
              <a:rPr lang="en-US" sz="800" dirty="0" err="1"/>
              <a:t>Pophali</a:t>
            </a:r>
            <a:r>
              <a:rPr lang="en-US" sz="800" dirty="0"/>
              <a:t> PA, et al. </a:t>
            </a:r>
            <a:r>
              <a:rPr lang="en-US" sz="800" i="1" dirty="0" err="1"/>
              <a:t>Hematol</a:t>
            </a:r>
            <a:r>
              <a:rPr lang="en-US" sz="800" i="1" dirty="0"/>
              <a:t> Oncol Clin North Am</a:t>
            </a:r>
            <a:r>
              <a:rPr lang="en-US" sz="800" dirty="0"/>
              <a:t>. 2020;34(5):971-982. </a:t>
            </a:r>
            <a:r>
              <a:rPr lang="en-US" sz="800" b="1" dirty="0"/>
              <a:t>3. </a:t>
            </a:r>
            <a:r>
              <a:rPr lang="en-US" sz="800" dirty="0" err="1"/>
              <a:t>Dreyling</a:t>
            </a:r>
            <a:r>
              <a:rPr lang="en-US" sz="800" dirty="0"/>
              <a:t> M, et al. </a:t>
            </a:r>
            <a:r>
              <a:rPr lang="en-US" sz="800" i="1" dirty="0"/>
              <a:t>Ann Oncol</a:t>
            </a:r>
            <a:r>
              <a:rPr lang="en-US" sz="800" dirty="0"/>
              <a:t>. 2017;28(suppl_4):iv62-iv71. </a:t>
            </a:r>
            <a:br>
              <a:rPr lang="en-US" sz="800" dirty="0"/>
            </a:br>
            <a:r>
              <a:rPr lang="en-US" sz="800" b="1" dirty="0"/>
              <a:t>4. </a:t>
            </a:r>
            <a:r>
              <a:rPr lang="en-US" sz="800" dirty="0"/>
              <a:t>Burkart M, et al. </a:t>
            </a:r>
            <a:r>
              <a:rPr lang="en-US" sz="800" i="1" dirty="0"/>
              <a:t>J Pers Med</a:t>
            </a:r>
            <a:r>
              <a:rPr lang="en-US" sz="800" dirty="0"/>
              <a:t>. 2022;12(3):376. </a:t>
            </a:r>
            <a:r>
              <a:rPr lang="en-US" sz="800" b="1" dirty="0"/>
              <a:t>5. </a:t>
            </a:r>
            <a:r>
              <a:rPr lang="en-US" sz="800" dirty="0" err="1"/>
              <a:t>Schieber</a:t>
            </a:r>
            <a:r>
              <a:rPr lang="en-US" sz="800" dirty="0"/>
              <a:t> M, et al. </a:t>
            </a:r>
            <a:r>
              <a:rPr lang="en-US" sz="800" i="1" dirty="0"/>
              <a:t>F1000Res</a:t>
            </a:r>
            <a:r>
              <a:rPr lang="en-US" sz="800" dirty="0"/>
              <a:t>. 2018;7(F1000 Faculty Rev):1136.</a:t>
            </a:r>
          </a:p>
        </p:txBody>
      </p:sp>
      <p:sp>
        <p:nvSpPr>
          <p:cNvPr id="5" name="Footer Placeholder 2">
            <a:extLst>
              <a:ext uri="{FF2B5EF4-FFF2-40B4-BE49-F238E27FC236}">
                <a16:creationId xmlns:a16="http://schemas.microsoft.com/office/drawing/2014/main" id="{374D0280-1097-9D89-23B5-B2ECE0C34B62}"/>
              </a:ext>
            </a:extLst>
          </p:cNvPr>
          <p:cNvSpPr>
            <a:spLocks noGrp="1"/>
          </p:cNvSpPr>
          <p:nvPr>
            <p:ph type="ftr" sz="quarter" idx="11"/>
          </p:nvPr>
        </p:nvSpPr>
        <p:spPr>
          <a:xfrm>
            <a:off x="4038600" y="6356350"/>
            <a:ext cx="4114800" cy="365125"/>
          </a:xfrm>
        </p:spPr>
        <p:txBody>
          <a:bodyPr/>
          <a:lstStyle/>
          <a:p>
            <a:r>
              <a:rPr lang="nl-NL" dirty="0">
                <a:solidFill>
                  <a:srgbClr val="303030"/>
                </a:solidFill>
                <a:latin typeface="Arial" panose="020B0604020202020204" pitchFamily="34" charset="0"/>
              </a:rPr>
              <a:t>PP-PT-NL-0015</a:t>
            </a:r>
            <a:endParaRPr lang="nl-NL" dirty="0"/>
          </a:p>
        </p:txBody>
      </p:sp>
    </p:spTree>
    <p:custDataLst>
      <p:tags r:id="rId1"/>
    </p:custDataLst>
    <p:extLst>
      <p:ext uri="{BB962C8B-B14F-4D97-AF65-F5344CB8AC3E}">
        <p14:creationId xmlns:p14="http://schemas.microsoft.com/office/powerpoint/2010/main" val="3572396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10745</TotalTime>
  <Words>6645</Words>
  <Application>Microsoft Office PowerPoint</Application>
  <PresentationFormat>Widescreen</PresentationFormat>
  <Paragraphs>565</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Wingdings</vt:lpstr>
      <vt:lpstr>Office Theme</vt:lpstr>
      <vt:lpstr>PowerPoint Presentation</vt:lpstr>
      <vt:lpstr>PowerPoint Presentation</vt:lpstr>
      <vt:lpstr>Content</vt:lpstr>
      <vt:lpstr>Unmet need</vt:lpstr>
      <vt:lpstr>MCL is an uncommon type of B-cell non-Hodgkin lymphoma with a heterogeneous biology and clinical presentation1</vt:lpstr>
      <vt:lpstr>Mantelcellymfoom behandelrichtlijn1</vt:lpstr>
      <vt:lpstr>BTK signaling plays a role in the proliferation and survival of malignant B-cells in MCL</vt:lpstr>
      <vt:lpstr>BTK signaling plays a role in the proliferation and survival of malignant B-cells in MCL1</vt:lpstr>
      <vt:lpstr>MCL treatment is challenging, especially in later lines1,2</vt:lpstr>
      <vt:lpstr>When a covalent BTK inhibitor stops working,  treatment options are limited and prognosis is poor1 </vt:lpstr>
      <vt:lpstr>Pirtobrutinib can reestablish BTK inhibition after progression on a covalent BTK inhibitor1</vt:lpstr>
      <vt:lpstr>Pirtobrutinib works differently than covalent BTK inhibitors1,2</vt:lpstr>
      <vt:lpstr>Pirtobrutinib is a reversible BTK inhibitor with a distinct molecular profile1-3</vt:lpstr>
      <vt:lpstr>BRUIN Clinical Trial</vt:lpstr>
      <vt:lpstr>BRUIN:  Open-label, global, multicohort, single-arm, phase 1/2 trial1-4</vt:lpstr>
      <vt:lpstr>Select baseline characteristics of MCL patients previously treated with a BTK inhibitor (n=90)1,2 </vt:lpstr>
      <vt:lpstr>The efficacy of pirtobrutinib was studied in a heavily pretreated MCL population (n=90)1,2*</vt:lpstr>
      <vt:lpstr>In BRUIN, the majority of patients discontinued prior BTK inhibitor treatment due to progression1,2</vt:lpstr>
      <vt:lpstr>Clinical evidence:  Efficacy of pirtobrutinib</vt:lpstr>
      <vt:lpstr>Primary endpoint: overall response rate to pirtobrutinib in patients with MCL previously treated with a BTK inhibitor1*</vt:lpstr>
      <vt:lpstr>Duration of response to pirtobrutinib in patients with MCL previously treated with a BTK inhibitor1,2</vt:lpstr>
      <vt:lpstr>Overall response to pirtobrutinib across select baseline characteristics1,2</vt:lpstr>
      <vt:lpstr>Clinical evidence:  Safety of pirtobrutinib</vt:lpstr>
      <vt:lpstr>Adverse Reactions in patients who received pirtobrutinib 200 mg 1*</vt:lpstr>
      <vt:lpstr>Discontinuations and dose reductions due to adverse reactions1*</vt:lpstr>
      <vt:lpstr>PowerPoint Presentation</vt:lpstr>
      <vt:lpstr>Oral treatment, one time a day1</vt:lpstr>
      <vt:lpstr>Patient cases</vt:lpstr>
      <vt:lpstr>Case: Evaluating therapeutic options after transplant and progression on a covalent BTK inhibitor</vt:lpstr>
      <vt:lpstr>Case: Evaluating therapeutic options after progression on a covalent BTK inhibitor</vt:lpstr>
      <vt:lpstr>Alternate slides</vt:lpstr>
      <vt:lpstr>The efficacy of pirtobrutinib was studied in a heavily pretreated MCL population (n=90)1,2*</vt:lpstr>
      <vt:lpstr>Primary endpoint: overall response rate to pirtobrutinib in patients with MCL previously treated with a BTK inhibitor (n=90)1,2*</vt:lpstr>
      <vt:lpstr>PowerPoint Presentation</vt:lpstr>
      <vt:lpstr>PowerPoint Presentation</vt:lpstr>
      <vt:lpstr>Important safety information (continued)</vt:lpstr>
      <vt:lpstr>Important safety information (continued)</vt:lpstr>
      <vt:lpstr>PowerPoint Presentation</vt:lpstr>
    </vt:vector>
  </TitlesOfParts>
  <Company>Eli Lilly and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Siljee</dc:creator>
  <cp:lastModifiedBy>Jacqueline Siljee</cp:lastModifiedBy>
  <cp:revision>4</cp:revision>
  <dcterms:created xsi:type="dcterms:W3CDTF">2023-09-15T10:56:05Z</dcterms:created>
  <dcterms:modified xsi:type="dcterms:W3CDTF">2023-10-17T14:14:10Z</dcterms:modified>
</cp:coreProperties>
</file>